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6" r:id="rId5"/>
    <p:sldId id="261" r:id="rId6"/>
    <p:sldId id="268" r:id="rId7"/>
    <p:sldId id="273" r:id="rId8"/>
    <p:sldId id="265" r:id="rId9"/>
    <p:sldId id="269" r:id="rId10"/>
    <p:sldId id="270" r:id="rId11"/>
    <p:sldId id="264" r:id="rId12"/>
    <p:sldId id="271" r:id="rId13"/>
    <p:sldId id="263" r:id="rId14"/>
    <p:sldId id="272" r:id="rId15"/>
    <p:sldId id="262" r:id="rId16"/>
    <p:sldId id="274" r:id="rId17"/>
    <p:sldId id="275" r:id="rId18"/>
    <p:sldId id="267" r:id="rId19"/>
    <p:sldId id="276" r:id="rId20"/>
    <p:sldId id="277" r:id="rId21"/>
    <p:sldId id="260" r:id="rId2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02F-CCCB-45AB-ABBE-BE07EE144DBE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7EC-421C-41DC-9EDE-EACD03E60A0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02F-CCCB-45AB-ABBE-BE07EE144DBE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7EC-421C-41DC-9EDE-EACD03E60A0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02F-CCCB-45AB-ABBE-BE07EE144DBE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7EC-421C-41DC-9EDE-EACD03E60A0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02F-CCCB-45AB-ABBE-BE07EE144DBE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7EC-421C-41DC-9EDE-EACD03E60A0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02F-CCCB-45AB-ABBE-BE07EE144DBE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7EC-421C-41DC-9EDE-EACD03E60A0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02F-CCCB-45AB-ABBE-BE07EE144DBE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7EC-421C-41DC-9EDE-EACD03E60A0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02F-CCCB-45AB-ABBE-BE07EE144DBE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7EC-421C-41DC-9EDE-EACD03E60A0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02F-CCCB-45AB-ABBE-BE07EE144DBE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7EC-421C-41DC-9EDE-EACD03E60A0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02F-CCCB-45AB-ABBE-BE07EE144DBE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7EC-421C-41DC-9EDE-EACD03E60A0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02F-CCCB-45AB-ABBE-BE07EE144DBE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27EC-421C-41DC-9EDE-EACD03E60A0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E02F-CCCB-45AB-ABBE-BE07EE144DBE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5627EC-421C-41DC-9EDE-EACD03E60A0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17E02F-CCCB-45AB-ABBE-BE07EE144DBE}" type="datetimeFigureOut">
              <a:rPr lang="fa-IR" smtClean="0"/>
              <a:pPr/>
              <a:t>1434/05/02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5627EC-421C-41DC-9EDE-EACD03E60A02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2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fa-IR" sz="2400" b="1" dirty="0" smtClean="0">
                <a:ea typeface="Times New Roman"/>
                <a:cs typeface="2  Nazanin" pitchFamily="2" charset="-78"/>
              </a:rPr>
              <a:t>2</a:t>
            </a:r>
            <a:r>
              <a:rPr lang="ar-SA" sz="2400" b="1" dirty="0" smtClean="0">
                <a:ea typeface="Times New Roman"/>
                <a:cs typeface="2  Nazanin" pitchFamily="2" charset="-78"/>
              </a:rPr>
              <a:t>.</a:t>
            </a:r>
            <a:r>
              <a:rPr lang="en-US" sz="2400" b="1" dirty="0" smtClean="0">
                <a:ea typeface="Times New Roman"/>
                <a:cs typeface="2  Nazanin" pitchFamily="2" charset="-78"/>
              </a:rPr>
              <a:t>C</a:t>
            </a:r>
            <a:r>
              <a:rPr lang="ar-SA" sz="2400" b="1" dirty="0" smtClean="0">
                <a:ea typeface="Times New Roman"/>
                <a:cs typeface="2  Nazanin" pitchFamily="2" charset="-78"/>
              </a:rPr>
              <a:t> </a:t>
            </a:r>
            <a:r>
              <a:rPr lang="fa-IR" sz="2400" b="1" dirty="0" smtClean="0">
                <a:ea typeface="Times New Roman"/>
                <a:cs typeface="2  Nazanin" pitchFamily="2" charset="-78"/>
              </a:rPr>
              <a:t>: </a:t>
            </a:r>
            <a:r>
              <a:rPr lang="fa-IR" sz="2400" b="1" dirty="0" smtClean="0">
                <a:solidFill>
                  <a:schemeClr val="dk1"/>
                </a:solidFill>
                <a:cs typeface="2  Nazanin" pitchFamily="2" charset="-78"/>
              </a:rPr>
              <a:t>سیستم کاهش عفونت هاي مکتسبه از مراقبت سلامت</a:t>
            </a:r>
            <a:r>
              <a:rPr lang="en-US" sz="2400" b="1" dirty="0" smtClean="0">
                <a:ea typeface="Times New Roman"/>
                <a:cs typeface="2  Nazanin" pitchFamily="2" charset="-78"/>
              </a:rPr>
              <a:t/>
            </a:r>
            <a:br>
              <a:rPr lang="en-US" sz="2400" b="1" dirty="0" smtClean="0">
                <a:ea typeface="Times New Roman"/>
                <a:cs typeface="2  Nazanin" pitchFamily="2" charset="-78"/>
              </a:rPr>
            </a:br>
            <a:endParaRPr lang="fa-IR" sz="2400" b="1" dirty="0">
              <a:cs typeface="2 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r>
              <a:rPr lang="fa-IR" sz="2000" b="1" dirty="0" smtClean="0">
                <a:cs typeface="2  Nazanin" pitchFamily="2" charset="-78"/>
              </a:rPr>
              <a:t>ليست وسايل حفاظت فردي – پايش مستمر</a:t>
            </a:r>
          </a:p>
          <a:p>
            <a:r>
              <a:rPr lang="fa-IR" sz="2000" b="1" dirty="0" smtClean="0">
                <a:cs typeface="2  Nazanin" pitchFamily="2" charset="-78"/>
              </a:rPr>
              <a:t>غربالگري پرسنل براي شناسايي عفونت هاي كلونيزه قبل از استخدام (  شوع بكار )</a:t>
            </a:r>
          </a:p>
          <a:p>
            <a:r>
              <a:rPr lang="fa-IR" sz="2000" b="1" dirty="0" smtClean="0">
                <a:cs typeface="2  Nazanin" pitchFamily="2" charset="-78"/>
              </a:rPr>
              <a:t>واكسن هپاتيت </a:t>
            </a:r>
            <a:r>
              <a:rPr lang="en-US" sz="2000" b="1" dirty="0" smtClean="0">
                <a:cs typeface="2  Nazanin" pitchFamily="2" charset="-78"/>
              </a:rPr>
              <a:t> B</a:t>
            </a:r>
            <a:r>
              <a:rPr lang="fa-IR" sz="2000" b="1" dirty="0" smtClean="0">
                <a:cs typeface="2  Nazanin" pitchFamily="2" charset="-78"/>
              </a:rPr>
              <a:t> ( پرسنل و ملاقات كنندگان )</a:t>
            </a:r>
          </a:p>
          <a:p>
            <a:r>
              <a:rPr lang="fa-IR" sz="2000" b="1" dirty="0" smtClean="0">
                <a:cs typeface="2  Nazanin" pitchFamily="2" charset="-78"/>
              </a:rPr>
              <a:t>برنامه تعيين محل بستري و مديريت بيماران ( خط مشي و روش اجرايي )</a:t>
            </a:r>
          </a:p>
          <a:p>
            <a:r>
              <a:rPr lang="fa-IR" sz="2000" b="1" dirty="0" smtClean="0">
                <a:cs typeface="2  Nazanin" pitchFamily="2" charset="-78"/>
              </a:rPr>
              <a:t>آموزش روش هاي كنترل عفونت به پرسنل</a:t>
            </a:r>
          </a:p>
          <a:p>
            <a:r>
              <a:rPr lang="fa-IR" sz="2000" b="1" dirty="0" smtClean="0">
                <a:cs typeface="2  Nazanin" pitchFamily="2" charset="-78"/>
              </a:rPr>
              <a:t>ياد آور ها ( پوستر آموزشي )</a:t>
            </a:r>
          </a:p>
          <a:p>
            <a:r>
              <a:rPr lang="fa-IR" sz="2000" b="1" dirty="0" smtClean="0">
                <a:cs typeface="2  Nazanin" pitchFamily="2" charset="-78"/>
              </a:rPr>
              <a:t>بررسي موارد طغيان</a:t>
            </a:r>
          </a:p>
          <a:p>
            <a:endParaRPr lang="fa-IR" sz="2000" b="1" dirty="0" smtClean="0">
              <a:cs typeface="2  Nazanin" pitchFamily="2" charset="-78"/>
            </a:endParaRPr>
          </a:p>
          <a:p>
            <a:endParaRPr lang="fa-IR" b="1" dirty="0">
              <a:cs typeface="2  Nazanin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1" y="142852"/>
          <a:ext cx="9144001" cy="66542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28748"/>
                <a:gridCol w="1457315"/>
                <a:gridCol w="2402247"/>
                <a:gridCol w="2226892"/>
                <a:gridCol w="1828799"/>
              </a:tblGrid>
              <a:tr h="94058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حيطه اصلي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حیطه فرعی                        </a:t>
                      </a:r>
                      <a:endParaRPr lang="en-US" sz="1600" b="1" dirty="0" smtClean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cs typeface="2  Nazanin" pitchFamily="2" charset="-78"/>
                        </a:rPr>
                        <a:t>استاندارد حياتي</a:t>
                      </a:r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baseline="0" dirty="0" smtClean="0">
                          <a:solidFill>
                            <a:srgbClr val="0033CC"/>
                          </a:solidFill>
                          <a:cs typeface="2  Nazanin" pitchFamily="2" charset="-78"/>
                        </a:rPr>
                        <a:t>استاندارد محوري</a:t>
                      </a:r>
                      <a:endParaRPr lang="fa-IR" sz="1600" b="1" baseline="0" dirty="0">
                        <a:solidFill>
                          <a:srgbClr val="0033CC"/>
                        </a:solidFill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cs typeface="2  Nazanin" pitchFamily="2" charset="-78"/>
                        </a:rPr>
                        <a:t>استاندارد پيشرفته</a:t>
                      </a:r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182076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حيطه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C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: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استانداردهاي خدمات ايمن باليني مبتني بر شواهد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2  Nazanin" pitchFamily="2" charset="-78"/>
                      </a:endParaRPr>
                    </a:p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3</a:t>
                      </a:r>
                      <a:r>
                        <a:rPr lang="ar-SA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.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ar-SA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ايمني خون و فرآورده هاي خوني</a:t>
                      </a:r>
                      <a:endParaRPr lang="en-US" sz="1600" b="1" dirty="0" smtClean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3.1.1.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راهنماهاي باليني معتبراز جمله راهنماهاي سازمان جهاني بهداشت را در زمینه خون و فرآورده هاي خونی ايمن اجرا مي نمايد.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3.2.1.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شناسایی ایمن نمونه خون بیماران جهت کراس مچ با استفاده از دو شناسه انحصاری تضمین می نماید.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3.3.1.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خدمات بالینی را استفاده می نماید که خونروی و نیاز به ترانسفوزیون خون را کاهش می </a:t>
                      </a:r>
                      <a:r>
                        <a:rPr lang="fa-IR" sz="1600" b="1" i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دهد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1479303">
                <a:tc>
                  <a:txBody>
                    <a:bodyPr/>
                    <a:lstStyle/>
                    <a:p>
                      <a:pPr rtl="1"/>
                      <a:endParaRPr lang="fa-IR" sz="1600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3.1.2.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 بيمارستان دارای روشهاي ایمن قبل از ترانسفوزیون خون برای مثال ثبت نام و انتخاب و ردداوطلبين و غربالگری خون در مواردي مثل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HIV 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و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HBV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است..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3.2.2.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تجویز خون و فرآورده هاي خوني به روش ایمن را اجرا می نماید  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1849128">
                <a:tc>
                  <a:txBody>
                    <a:bodyPr/>
                    <a:lstStyle/>
                    <a:p>
                      <a:pPr rtl="1"/>
                      <a:endParaRPr lang="fa-IR" sz="1600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3.2.3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داراي خط مشی جهت مدیریت درمان  حوادث بعد ازترانسفوزیون خون می باشد 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ea typeface="Times New Roman"/>
                <a:cs typeface="2  Nazanin" pitchFamily="2" charset="-78"/>
              </a:rPr>
              <a:t>3</a:t>
            </a:r>
            <a:r>
              <a:rPr lang="ar-SA" sz="2400" b="1" dirty="0" smtClean="0">
                <a:ea typeface="Times New Roman"/>
                <a:cs typeface="2  Nazanin" pitchFamily="2" charset="-78"/>
              </a:rPr>
              <a:t>.</a:t>
            </a:r>
            <a:r>
              <a:rPr lang="en-US" sz="2400" b="1" dirty="0" smtClean="0">
                <a:ea typeface="Times New Roman"/>
                <a:cs typeface="2  Nazanin" pitchFamily="2" charset="-78"/>
              </a:rPr>
              <a:t>C</a:t>
            </a:r>
            <a:r>
              <a:rPr lang="ar-SA" sz="2400" b="1" dirty="0" smtClean="0">
                <a:ea typeface="Times New Roman"/>
                <a:cs typeface="2  Nazanin" pitchFamily="2" charset="-78"/>
              </a:rPr>
              <a:t> </a:t>
            </a:r>
            <a:r>
              <a:rPr lang="en-US" sz="2400" b="1" dirty="0" smtClean="0">
                <a:ea typeface="Times New Roman"/>
                <a:cs typeface="2  Nazanin" pitchFamily="2" charset="-78"/>
              </a:rPr>
              <a:t> :</a:t>
            </a:r>
            <a:r>
              <a:rPr lang="fa-IR" sz="2400" b="1" dirty="0" smtClean="0">
                <a:solidFill>
                  <a:schemeClr val="dk1"/>
                </a:solidFill>
                <a:cs typeface="2  Nazanin" pitchFamily="2" charset="-78"/>
              </a:rPr>
              <a:t>ايمني خون و فرآورده هاي خوني</a:t>
            </a:r>
            <a:r>
              <a:rPr lang="en-US" sz="2400" b="1" dirty="0" smtClean="0">
                <a:ea typeface="Times New Roman"/>
                <a:cs typeface="2  Nazanin" pitchFamily="2" charset="-78"/>
              </a:rPr>
              <a:t/>
            </a:r>
            <a:br>
              <a:rPr lang="en-US" sz="2400" b="1" dirty="0" smtClean="0">
                <a:ea typeface="Times New Roman"/>
                <a:cs typeface="2  Nazanin" pitchFamily="2" charset="-78"/>
              </a:rPr>
            </a:br>
            <a:endParaRPr lang="fa-IR" sz="2400" b="1" dirty="0">
              <a:cs typeface="2 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r>
              <a:rPr lang="fa-IR" sz="2000" b="1" dirty="0" smtClean="0">
                <a:cs typeface="2  Nazanin" pitchFamily="2" charset="-78"/>
              </a:rPr>
              <a:t>راهنما هاي معتبر در مورد خون  و فراورده هاي خوني ( كتابچه درمان بوسيله انتقال </a:t>
            </a:r>
          </a:p>
          <a:p>
            <a:pPr>
              <a:buNone/>
            </a:pPr>
            <a:r>
              <a:rPr lang="fa-IR" sz="2000" b="1" dirty="0" smtClean="0">
                <a:cs typeface="2  Nazanin" pitchFamily="2" charset="-78"/>
              </a:rPr>
              <a:t>خون )در هر بخش</a:t>
            </a:r>
          </a:p>
          <a:p>
            <a:r>
              <a:rPr lang="fa-IR" sz="2000" b="1" dirty="0" smtClean="0">
                <a:cs typeface="2  Nazanin" pitchFamily="2" charset="-78"/>
              </a:rPr>
              <a:t>اجراي راهنما</a:t>
            </a:r>
          </a:p>
          <a:p>
            <a:r>
              <a:rPr lang="fa-IR" sz="2000" b="1" dirty="0" smtClean="0">
                <a:cs typeface="2  Nazanin" pitchFamily="2" charset="-78"/>
              </a:rPr>
              <a:t>روش هاي اجرايي ايمن قبل از انتقال خون ( غربالگري )</a:t>
            </a:r>
          </a:p>
          <a:p>
            <a:r>
              <a:rPr lang="fa-IR" sz="2000" b="1" dirty="0" smtClean="0">
                <a:cs typeface="2  Nazanin" pitchFamily="2" charset="-78"/>
              </a:rPr>
              <a:t>استفاده از دو شناسه در تمام مراحل ترانسفوزيون خون و فراورده هاي خوني  ( تاكيد بر نمونه كراس مچ )</a:t>
            </a:r>
          </a:p>
          <a:p>
            <a:r>
              <a:rPr lang="fa-IR" sz="2000" b="1" dirty="0" smtClean="0">
                <a:cs typeface="2  Nazanin" pitchFamily="2" charset="-78"/>
              </a:rPr>
              <a:t>خط مشي و روش اجرايي كراس مچ و اجرا</a:t>
            </a:r>
          </a:p>
          <a:p>
            <a:r>
              <a:rPr lang="fa-IR" sz="2000" b="1" dirty="0" smtClean="0">
                <a:cs typeface="2  Nazanin" pitchFamily="2" charset="-78"/>
              </a:rPr>
              <a:t>خط مشي و روش اجرايي تجويز خون ايمن و اجراي </a:t>
            </a:r>
          </a:p>
          <a:p>
            <a:r>
              <a:rPr lang="fa-IR" sz="2000" b="1" dirty="0" smtClean="0">
                <a:cs typeface="2  Nazanin" pitchFamily="2" charset="-78"/>
              </a:rPr>
              <a:t>خط مشي و روش اجرايي مديريت وقايع ناشي از انتقال خون</a:t>
            </a:r>
          </a:p>
          <a:p>
            <a:r>
              <a:rPr lang="fa-IR" sz="2000" b="1" dirty="0" smtClean="0">
                <a:cs typeface="2  Nazanin" pitchFamily="2" charset="-78"/>
              </a:rPr>
              <a:t>راهنماي باليني پيشگيري از خونريزي و كاهش نياز به خون و اجرا ي آن( استفاده از روش هايي مانند لاپاراسكپي )</a:t>
            </a:r>
          </a:p>
          <a:p>
            <a:r>
              <a:rPr lang="fa-IR" sz="2000" b="1" dirty="0" smtClean="0">
                <a:cs typeface="2  Nazanin" pitchFamily="2" charset="-78"/>
              </a:rPr>
              <a:t>راهنماي باليني استفاده ازمحلول هاي جايگزين خون  و اجراي آن</a:t>
            </a:r>
          </a:p>
          <a:p>
            <a:endParaRPr lang="fa-IR" sz="2000" b="1" dirty="0" smtClean="0">
              <a:cs typeface="2  Nazanin" pitchFamily="2" charset="-78"/>
            </a:endParaRPr>
          </a:p>
          <a:p>
            <a:endParaRPr lang="fa-IR" sz="2000" b="1" dirty="0" smtClean="0">
              <a:cs typeface="2  Nazanin" pitchFamily="2" charset="-78"/>
            </a:endParaRPr>
          </a:p>
          <a:p>
            <a:endParaRPr lang="fa-IR" sz="2000" b="1" dirty="0">
              <a:cs typeface="2  Nazanin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1" y="142852"/>
          <a:ext cx="8929655" cy="64294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18443"/>
                <a:gridCol w="1855680"/>
                <a:gridCol w="934817"/>
                <a:gridCol w="2734687"/>
                <a:gridCol w="1186028"/>
              </a:tblGrid>
              <a:tr h="82570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حيطه اصلي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حیطه فرعی                        </a:t>
                      </a:r>
                      <a:endParaRPr lang="en-US" sz="1600" b="1" dirty="0" smtClean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cs typeface="2  Nazanin" pitchFamily="2" charset="-78"/>
                        </a:rPr>
                        <a:t>استاندارد حياتي</a:t>
                      </a:r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baseline="0" dirty="0" smtClean="0">
                          <a:solidFill>
                            <a:srgbClr val="0033CC"/>
                          </a:solidFill>
                          <a:cs typeface="2  Nazanin" pitchFamily="2" charset="-78"/>
                        </a:rPr>
                        <a:t>استاندارد محوري</a:t>
                      </a:r>
                      <a:endParaRPr lang="fa-IR" sz="1600" b="1" baseline="0" dirty="0">
                        <a:solidFill>
                          <a:srgbClr val="0033CC"/>
                        </a:solidFill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cs typeface="2  Nazanin" pitchFamily="2" charset="-78"/>
                        </a:rPr>
                        <a:t>استاندارد پيشرفته</a:t>
                      </a:r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57032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حيطه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C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: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استانداردهاي خدمات ايمن باليني مبتني بر شواهد</a:t>
                      </a:r>
                      <a:endParaRPr kumimoji="0" lang="en-US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2  Nazanin" pitchFamily="2" charset="-78"/>
                      </a:endParaRPr>
                    </a:p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4</a:t>
                      </a:r>
                      <a:r>
                        <a:rPr lang="ar-SA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.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تزريقات و مصون سازي ايمن</a:t>
                      </a:r>
                      <a:endParaRPr lang="en-US" sz="1600" b="1" dirty="0" smtClean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4.2.1.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C 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بيمارستان براي اطمينان از انجام تزريق ايمن سيستمهايي فعال را به 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كار مي گيرد </a:t>
                      </a:r>
                    </a:p>
                    <a:p>
                      <a:pPr rtl="1"/>
                      <a:endParaRPr kumimoji="0"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921548">
                <a:tc>
                  <a:txBody>
                    <a:bodyPr/>
                    <a:lstStyle/>
                    <a:p>
                      <a:pPr rtl="1"/>
                      <a:endParaRPr lang="fa-IR" sz="1600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* 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4.2.1.1.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C 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جلوگيري از استفاده مجدد ازسرسوزن در بيمارستان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1198013"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4.2.1.2.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C 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آموزش بيماران و خانواده ايشان در خصوص انتقال عوامل بيماريزا از طريق خون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1913833"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4.2.1.3.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C   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اطمينان از انجام دفع اشياء برنده و تيز به واسطه مواردي چون خودداري از سرپوش گذاري مجدد و استفاده از ظرفهاي بي خطر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 smtClean="0">
                <a:ea typeface="Times New Roman"/>
                <a:cs typeface="2  Nazanin" pitchFamily="2" charset="-78"/>
              </a:rPr>
              <a:t>4</a:t>
            </a:r>
            <a:r>
              <a:rPr lang="ar-SA" sz="2400" b="1" dirty="0" smtClean="0">
                <a:ea typeface="Times New Roman"/>
                <a:cs typeface="2  Nazanin" pitchFamily="2" charset="-78"/>
              </a:rPr>
              <a:t>.</a:t>
            </a:r>
            <a:r>
              <a:rPr lang="en-US" sz="2400" b="1" dirty="0" smtClean="0">
                <a:ea typeface="Times New Roman"/>
                <a:cs typeface="2  Nazanin" pitchFamily="2" charset="-78"/>
              </a:rPr>
              <a:t>C</a:t>
            </a:r>
            <a:r>
              <a:rPr lang="fa-IR" sz="2400" b="1" dirty="0" smtClean="0">
                <a:ea typeface="Times New Roman"/>
                <a:cs typeface="2  Nazanin" pitchFamily="2" charset="-78"/>
              </a:rPr>
              <a:t> : </a:t>
            </a:r>
            <a:r>
              <a:rPr lang="fa-IR" sz="2400" b="1" dirty="0" smtClean="0">
                <a:solidFill>
                  <a:schemeClr val="dk1"/>
                </a:solidFill>
                <a:cs typeface="2  Nazanin" pitchFamily="2" charset="-78"/>
              </a:rPr>
              <a:t>تزريقات و مصون سازي ايمن</a:t>
            </a:r>
            <a:r>
              <a:rPr lang="en-US" sz="2400" b="1" dirty="0" smtClean="0">
                <a:ea typeface="Times New Roman"/>
                <a:cs typeface="2  Nazanin" pitchFamily="2" charset="-78"/>
              </a:rPr>
              <a:t/>
            </a:r>
            <a:br>
              <a:rPr lang="en-US" sz="2400" b="1" dirty="0" smtClean="0">
                <a:ea typeface="Times New Roman"/>
                <a:cs typeface="2  Nazanin" pitchFamily="2" charset="-78"/>
              </a:rPr>
            </a:br>
            <a:endParaRPr lang="fa-IR" sz="2400" b="1" dirty="0">
              <a:cs typeface="2 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b="1" dirty="0" smtClean="0">
                <a:cs typeface="2  Nazanin" pitchFamily="2" charset="-78"/>
              </a:rPr>
              <a:t>خط مشي و روش هاي اجرايي تزريقات ايمن  ( اجرا – پايش )</a:t>
            </a:r>
          </a:p>
          <a:p>
            <a:r>
              <a:rPr lang="fa-IR" sz="2000" b="1" dirty="0" smtClean="0">
                <a:cs typeface="2  Nazanin" pitchFamily="2" charset="-78"/>
              </a:rPr>
              <a:t>آموزش پرسنل در رابطه با دستور العمل (نيدل استيك –سفتي باكس  - </a:t>
            </a:r>
            <a:r>
              <a:rPr lang="en-US" sz="2000" b="1" dirty="0" smtClean="0">
                <a:cs typeface="2  Nazanin" pitchFamily="2" charset="-78"/>
              </a:rPr>
              <a:t>Recap </a:t>
            </a:r>
            <a:r>
              <a:rPr lang="fa-IR" sz="2000" b="1" dirty="0" smtClean="0">
                <a:cs typeface="2  Nazanin" pitchFamily="2" charset="-78"/>
              </a:rPr>
              <a:t>–ضدعفوني  پوست قبل از تزريق  و......)</a:t>
            </a:r>
          </a:p>
          <a:p>
            <a:r>
              <a:rPr lang="fa-IR" sz="2000" b="1" dirty="0" smtClean="0">
                <a:cs typeface="2  Nazanin" pitchFamily="2" charset="-78"/>
              </a:rPr>
              <a:t>خط مشي و روش هاي اجرايي سرسوزن استفاده نشده و </a:t>
            </a:r>
            <a:r>
              <a:rPr lang="en-US" sz="2000" b="1" dirty="0" smtClean="0">
                <a:cs typeface="2  Nazanin" pitchFamily="2" charset="-78"/>
              </a:rPr>
              <a:t>Recap </a:t>
            </a:r>
            <a:r>
              <a:rPr lang="fa-IR" sz="2000" b="1" dirty="0" smtClean="0">
                <a:cs typeface="2  Nazanin" pitchFamily="2" charset="-78"/>
              </a:rPr>
              <a:t> شده</a:t>
            </a:r>
          </a:p>
          <a:p>
            <a:r>
              <a:rPr lang="fa-IR" sz="2000" b="1" dirty="0" smtClean="0">
                <a:cs typeface="2  Nazanin" pitchFamily="2" charset="-78"/>
              </a:rPr>
              <a:t>راهنماي واكنش هاي آنا فيلاكتيك</a:t>
            </a:r>
          </a:p>
          <a:p>
            <a:r>
              <a:rPr lang="fa-IR" sz="2000" b="1" dirty="0" smtClean="0">
                <a:cs typeface="2  Nazanin" pitchFamily="2" charset="-78"/>
              </a:rPr>
              <a:t>آموزش پرسنل  ، بيماران و خانواده آنها در رابطه با انتقال عوامل بيماريزا از طريق خون</a:t>
            </a:r>
          </a:p>
          <a:p>
            <a:r>
              <a:rPr lang="fa-IR" sz="2000" b="1" dirty="0" smtClean="0">
                <a:cs typeface="2  Nazanin" pitchFamily="2" charset="-78"/>
              </a:rPr>
              <a:t>پايش </a:t>
            </a:r>
          </a:p>
          <a:p>
            <a:endParaRPr lang="fa-IR" sz="2000" b="1" dirty="0">
              <a:cs typeface="2  Nazanin" pitchFamily="2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8784"/>
                <a:gridCol w="1444326"/>
                <a:gridCol w="1741764"/>
                <a:gridCol w="2600327"/>
                <a:gridCol w="1828799"/>
              </a:tblGrid>
              <a:tr h="93066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2  Nazanin" pitchFamily="2" charset="-78"/>
                        </a:rPr>
                        <a:t>استاندارد حياتي</a:t>
                      </a:r>
                      <a:endParaRPr lang="fa-IR" sz="18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2  Nazanin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cs typeface="2  Nazanin" pitchFamily="2" charset="-78"/>
                        </a:rPr>
                        <a:t>استاندارد پيشرفته</a:t>
                      </a:r>
                      <a:endParaRPr lang="fa-IR" sz="18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83916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حيطه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C</a:t>
                      </a:r>
                      <a:r>
                        <a:rPr kumimoji="0" lang="ar-S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:</a:t>
                      </a:r>
                      <a:r>
                        <a:rPr kumimoji="0"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استانداردهاي خدمات ايمن باليني مبتني بر شواهد</a:t>
                      </a:r>
                      <a:endParaRPr kumimoji="0"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2  Nazanin" pitchFamily="2" charset="-78"/>
                      </a:endParaRPr>
                    </a:p>
                    <a:p>
                      <a:pPr rtl="1"/>
                      <a:endParaRPr lang="fa-IR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5.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C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  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سيستم داروئي بيمارستان ايمن </a:t>
                      </a:r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5.1.1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en-US" sz="1600" b="1" dirty="0">
                          <a:latin typeface="B Yagut"/>
                          <a:ea typeface="Times New Roman"/>
                          <a:cs typeface="2  Nazanin" pitchFamily="2" charset="-78"/>
                        </a:rPr>
                        <a:t> 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بيمارستان دسترسي 24 ساعته به داروهاي حياتي را تضمين مي نمايد.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C.5.2.1 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بيمارستان واجد يك سيستم داروئي ايمن مي باشد</a:t>
                      </a:r>
                      <a:endParaRPr kumimoji="0"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60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5.3.1.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en-US" sz="1600" b="1" dirty="0">
                          <a:latin typeface="B Yagut"/>
                          <a:ea typeface="Times New Roman"/>
                          <a:cs typeface="2  Nazanin" pitchFamily="2" charset="-78"/>
                        </a:rPr>
                        <a:t>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بيمارستان داراي سيستمي براي تضمين مرور و بررسي دستورات داروئي توسط داروساز مي باشد.</a:t>
                      </a:r>
                      <a:endParaRPr lang="en-US" sz="1600" b="1" dirty="0">
                        <a:latin typeface="Times New Roman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1290641">
                <a:tc>
                  <a:txBody>
                    <a:bodyPr/>
                    <a:lstStyle/>
                    <a:p>
                      <a:pPr rtl="1"/>
                      <a:endParaRPr lang="fa-IR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C.5.2.2  </a:t>
                      </a:r>
                      <a:r>
                        <a:rPr lang="ar-SA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خوانا بودن دست نوشته ها را در خصوص دستورات و نسخه هاي پزشكان تضمين مي نمايد.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600"/>
                        </a:spcAft>
                      </a:pPr>
                      <a:r>
                        <a:rPr lang="ar-SA" sz="16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5.3.2.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en-US" sz="1600" b="1" dirty="0">
                          <a:latin typeface="B Yagut"/>
                          <a:ea typeface="Times New Roman"/>
                          <a:cs typeface="2  Nazanin" pitchFamily="2" charset="-78"/>
                        </a:rPr>
                        <a:t> </a:t>
                      </a:r>
                      <a:r>
                        <a:rPr lang="ar-SA" sz="1600" b="1" dirty="0">
                          <a:latin typeface="Times New Roman"/>
                          <a:ea typeface="Times New Roman"/>
                          <a:cs typeface="2  Nazanin" pitchFamily="2" charset="-78"/>
                        </a:rPr>
                        <a:t>بيمارستان داراي خط مشي و راهكارهايي براي مديريت خطاهاي داروئي مي باشد.  </a:t>
                      </a:r>
                      <a:endParaRPr lang="en-US" sz="1600" b="1" dirty="0">
                        <a:latin typeface="Times New Roman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1398767">
                <a:tc>
                  <a:txBody>
                    <a:bodyPr/>
                    <a:lstStyle/>
                    <a:p>
                      <a:pPr rtl="1"/>
                      <a:endParaRPr lang="fa-IR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</a:t>
                      </a:r>
                      <a:r>
                        <a:rPr lang="ar-SA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5.2.3.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en-US" sz="1600" b="1" dirty="0">
                          <a:latin typeface="B Yagut"/>
                          <a:ea typeface="Times New Roman"/>
                          <a:cs typeface="2  Nazanin" pitchFamily="2" charset="-78"/>
                        </a:rPr>
                        <a:t> </a:t>
                      </a:r>
                      <a:r>
                        <a:rPr lang="ar-SA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بيمارستان انجام تلفيق داروئي را </a:t>
                      </a:r>
                      <a:r>
                        <a:rPr lang="fa-IR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هنگام</a:t>
                      </a:r>
                      <a:r>
                        <a:rPr lang="ar-SA" sz="1600" b="1">
                          <a:latin typeface="Calibri"/>
                          <a:ea typeface="Times New Roman"/>
                          <a:cs typeface="2  Nazanin" pitchFamily="2" charset="-78"/>
                        </a:rPr>
                        <a:t> بستري و ترخيص بيمار تضمين مي نمايد. 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  <a:tr h="1398767">
                <a:tc>
                  <a:txBody>
                    <a:bodyPr/>
                    <a:lstStyle/>
                    <a:p>
                      <a:pPr rtl="1"/>
                      <a:endParaRPr lang="fa-IR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C.5.2.4 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آموزش هنگام ترخيص بيمار (يا همراهان) را در خصوص داروهايش تضمين مي نمايد. </a:t>
                      </a:r>
                      <a:endParaRPr lang="en-US" sz="16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6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fa-IR" sz="2400" b="1" dirty="0" smtClean="0">
                <a:solidFill>
                  <a:schemeClr val="dk1"/>
                </a:solidFill>
                <a:cs typeface="2  Nazanin" pitchFamily="2" charset="-78"/>
              </a:rPr>
              <a:t>5.</a:t>
            </a:r>
            <a:r>
              <a:rPr lang="en-US" sz="2400" b="1" dirty="0" smtClean="0">
                <a:solidFill>
                  <a:schemeClr val="dk1"/>
                </a:solidFill>
                <a:cs typeface="2  Nazanin" pitchFamily="2" charset="-78"/>
              </a:rPr>
              <a:t>C</a:t>
            </a:r>
            <a:r>
              <a:rPr lang="fa-IR" sz="2400" b="1" dirty="0" smtClean="0">
                <a:solidFill>
                  <a:schemeClr val="dk1"/>
                </a:solidFill>
                <a:cs typeface="2  Nazanin" pitchFamily="2" charset="-78"/>
              </a:rPr>
              <a:t>   </a:t>
            </a:r>
            <a:r>
              <a:rPr lang="ar-SA" sz="2400" b="1" dirty="0" smtClean="0">
                <a:solidFill>
                  <a:schemeClr val="dk1"/>
                </a:solidFill>
                <a:cs typeface="2  Nazanin" pitchFamily="2" charset="-78"/>
              </a:rPr>
              <a:t>سيستم داروئي بيمارستان ايمن </a:t>
            </a:r>
            <a:r>
              <a:rPr lang="fa-IR" sz="2400" b="1" dirty="0" smtClean="0">
                <a:cs typeface="2  Nazanin" pitchFamily="2" charset="-78"/>
              </a:rPr>
              <a:t/>
            </a:r>
            <a:br>
              <a:rPr lang="fa-IR" sz="2400" b="1" dirty="0" smtClean="0">
                <a:cs typeface="2  Nazanin" pitchFamily="2" charset="-78"/>
              </a:rPr>
            </a:br>
            <a:endParaRPr lang="fa-IR" sz="2400" b="1" dirty="0">
              <a:cs typeface="2 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rmAutofit/>
          </a:bodyPr>
          <a:lstStyle/>
          <a:p>
            <a:r>
              <a:rPr lang="fa-IR" sz="2000" b="1" dirty="0" smtClean="0">
                <a:cs typeface="2  Nazanin" pitchFamily="2" charset="-78"/>
              </a:rPr>
              <a:t>دسترسي 24 ساعته به دارو – خط مشي</a:t>
            </a:r>
          </a:p>
          <a:p>
            <a:pPr marL="457200" indent="-457200"/>
            <a:r>
              <a:rPr lang="fa-IR" sz="2000" b="1" dirty="0" smtClean="0">
                <a:cs typeface="2  Nazanin" pitchFamily="2" charset="-78"/>
              </a:rPr>
              <a:t>سيستم دارويي ايمن شامل : </a:t>
            </a:r>
          </a:p>
          <a:p>
            <a:pPr marL="457200" indent="-457200">
              <a:buBlip>
                <a:blip r:embed="rId2"/>
              </a:buBlip>
            </a:pPr>
            <a:r>
              <a:rPr lang="fa-IR" sz="2000" b="1" dirty="0" smtClean="0">
                <a:cs typeface="2  Nazanin" pitchFamily="2" charset="-78"/>
              </a:rPr>
              <a:t>انتخاب- تهيه و تدارك  و انباردارو : خط مشي ( كميته دارو )</a:t>
            </a:r>
          </a:p>
          <a:p>
            <a:pPr marL="457200" indent="-457200">
              <a:buBlip>
                <a:blip r:embed="rId2"/>
              </a:buBlip>
            </a:pPr>
            <a:r>
              <a:rPr lang="fa-IR" sz="2000" b="1" dirty="0" smtClean="0">
                <a:cs typeface="2  Nazanin" pitchFamily="2" charset="-78"/>
              </a:rPr>
              <a:t>دستور تجويز و نسخه برداري</a:t>
            </a:r>
          </a:p>
          <a:p>
            <a:pPr marL="457200" indent="-457200">
              <a:buBlip>
                <a:blip r:embed="rId2"/>
              </a:buBlip>
            </a:pPr>
            <a:r>
              <a:rPr lang="fa-IR" sz="2000" b="1" dirty="0" smtClean="0">
                <a:cs typeface="2  Nazanin" pitchFamily="2" charset="-78"/>
              </a:rPr>
              <a:t>آماده كردن  ( تلغيظ و ترقيق )و نسخه پيچي : خطمشي</a:t>
            </a:r>
          </a:p>
          <a:p>
            <a:pPr marL="457200" indent="-457200">
              <a:buBlip>
                <a:blip r:embed="rId2"/>
              </a:buBlip>
            </a:pPr>
            <a:r>
              <a:rPr lang="fa-IR" sz="2000" b="1" dirty="0" smtClean="0">
                <a:cs typeface="2  Nazanin" pitchFamily="2" charset="-78"/>
              </a:rPr>
              <a:t>دادن دارو و پيگيري</a:t>
            </a:r>
          </a:p>
          <a:p>
            <a:pPr marL="457200" indent="-457200"/>
            <a:r>
              <a:rPr lang="fa-IR" sz="2000" b="1" dirty="0" smtClean="0">
                <a:cs typeface="2  Nazanin" pitchFamily="2" charset="-78"/>
              </a:rPr>
              <a:t>تضمين خوش خطي و خوانا بودن نسخه و پايش آن</a:t>
            </a:r>
          </a:p>
          <a:p>
            <a:pPr marL="457200" indent="-457200"/>
            <a:r>
              <a:rPr lang="fa-IR" sz="2000" b="1" dirty="0" smtClean="0">
                <a:cs typeface="2  Nazanin" pitchFamily="2" charset="-78"/>
              </a:rPr>
              <a:t>تلفيق دارويي ( از بدو ورود تا ترخيص )</a:t>
            </a:r>
          </a:p>
          <a:p>
            <a:pPr marL="457200" indent="-457200"/>
            <a:r>
              <a:rPr lang="fa-IR" sz="2000" b="1" dirty="0" smtClean="0">
                <a:cs typeface="2  Nazanin" pitchFamily="2" charset="-78"/>
              </a:rPr>
              <a:t>آموزش حين ترخيص</a:t>
            </a:r>
          </a:p>
          <a:p>
            <a:pPr marL="457200" indent="-457200"/>
            <a:r>
              <a:rPr lang="fa-IR" sz="2000" b="1" dirty="0" smtClean="0">
                <a:cs typeface="2  Nazanin" pitchFamily="2" charset="-78"/>
              </a:rPr>
              <a:t>مرور و باز بيني دارو ها توسط داروساز               كاهش خطا</a:t>
            </a:r>
          </a:p>
          <a:p>
            <a:pPr marL="457200" indent="-457200"/>
            <a:r>
              <a:rPr lang="fa-IR" sz="2000" b="1" dirty="0" smtClean="0">
                <a:cs typeface="2  Nazanin" pitchFamily="2" charset="-78"/>
              </a:rPr>
              <a:t>خط مشي و روش اجرايي خطا هاي دارويي و عوارض دارويي</a:t>
            </a:r>
          </a:p>
          <a:p>
            <a:pPr marL="457200" indent="-457200"/>
            <a:r>
              <a:rPr lang="fa-IR" sz="2000" b="1" dirty="0" smtClean="0">
                <a:cs typeface="2  Nazanin" pitchFamily="2" charset="-78"/>
              </a:rPr>
              <a:t>فرهنگ ايمني داروخانه </a:t>
            </a:r>
          </a:p>
          <a:p>
            <a:pPr marL="457200" indent="-457200"/>
            <a:r>
              <a:rPr lang="en-US" sz="2000" b="1" dirty="0" smtClean="0">
                <a:cs typeface="2  Nazanin" pitchFamily="2" charset="-78"/>
              </a:rPr>
              <a:t>Action plan    -  walk round</a:t>
            </a:r>
            <a:endParaRPr lang="fa-IR" sz="2000" b="1" dirty="0" smtClean="0">
              <a:cs typeface="2  Nazanin" pitchFamily="2" charset="-78"/>
            </a:endParaRPr>
          </a:p>
          <a:p>
            <a:pPr marL="457200" indent="-457200"/>
            <a:r>
              <a:rPr lang="fa-IR" sz="2000" b="1" dirty="0" smtClean="0">
                <a:cs typeface="2  Nazanin" pitchFamily="2" charset="-78"/>
              </a:rPr>
              <a:t>توجيهي جديدالورود</a:t>
            </a:r>
          </a:p>
          <a:p>
            <a:pPr marL="457200" indent="-457200">
              <a:buFont typeface="+mj-lt"/>
              <a:buAutoNum type="arabicPeriod"/>
            </a:pPr>
            <a:endParaRPr lang="fa-IR" sz="2000" b="1" dirty="0">
              <a:cs typeface="2  Nazanin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10800000">
            <a:off x="4214810" y="4929198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fa-IR" sz="2400" dirty="0" smtClean="0">
                <a:solidFill>
                  <a:schemeClr val="dk1"/>
                </a:solidFill>
                <a:cs typeface="0 Titr Bold" pitchFamily="2" charset="-78"/>
              </a:rPr>
              <a:t>5.</a:t>
            </a:r>
            <a:r>
              <a:rPr lang="en-US" sz="2400" dirty="0" smtClean="0">
                <a:solidFill>
                  <a:schemeClr val="dk1"/>
                </a:solidFill>
                <a:cs typeface="0 Titr Bold" pitchFamily="2" charset="-78"/>
              </a:rPr>
              <a:t>C</a:t>
            </a:r>
            <a:r>
              <a:rPr lang="fa-IR" sz="2400" dirty="0" smtClean="0">
                <a:solidFill>
                  <a:schemeClr val="dk1"/>
                </a:solidFill>
                <a:cs typeface="0 Titr Bold" pitchFamily="2" charset="-78"/>
              </a:rPr>
              <a:t>   </a:t>
            </a:r>
            <a:r>
              <a:rPr lang="ar-SA" sz="2400" dirty="0" smtClean="0">
                <a:solidFill>
                  <a:schemeClr val="dk1"/>
                </a:solidFill>
                <a:cs typeface="0 Titr Bold" pitchFamily="2" charset="-78"/>
              </a:rPr>
              <a:t>سيستم داروئي بيمارستان ايمن </a:t>
            </a:r>
            <a:r>
              <a:rPr lang="fa-IR" sz="2400" dirty="0" smtClean="0">
                <a:cs typeface="0 Nazanin Bold" pitchFamily="2" charset="-78"/>
              </a:rPr>
              <a:t/>
            </a:r>
            <a:br>
              <a:rPr lang="fa-IR" sz="2400" dirty="0" smtClean="0">
                <a:cs typeface="0 Nazanin Bold" pitchFamily="2" charset="-78"/>
              </a:rPr>
            </a:br>
            <a:endParaRPr lang="fa-I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/>
          </a:bodyPr>
          <a:lstStyle/>
          <a:p>
            <a:r>
              <a:rPr lang="fa-IR" sz="2000" dirty="0" smtClean="0">
                <a:cs typeface="0 Nazanin Bold" pitchFamily="2" charset="-78"/>
              </a:rPr>
              <a:t>شاخص هاي ايمني در داروخانه :</a:t>
            </a:r>
          </a:p>
          <a:p>
            <a:pPr>
              <a:buBlip>
                <a:blip r:embed="rId2"/>
              </a:buBlip>
            </a:pPr>
            <a:r>
              <a:rPr lang="fa-IR" sz="2000" dirty="0" smtClean="0">
                <a:cs typeface="0 Nazanin Bold" pitchFamily="2" charset="-78"/>
              </a:rPr>
              <a:t> نگهداري داروها ( يخچالي و... )</a:t>
            </a:r>
          </a:p>
          <a:p>
            <a:pPr>
              <a:buBlip>
                <a:blip r:embed="rId2"/>
              </a:buBlip>
            </a:pPr>
            <a:r>
              <a:rPr lang="fa-IR" sz="2000" dirty="0" smtClean="0">
                <a:cs typeface="0 Nazanin Bold" pitchFamily="2" charset="-78"/>
              </a:rPr>
              <a:t>دسترسي 24 ساعته</a:t>
            </a:r>
          </a:p>
          <a:p>
            <a:pPr>
              <a:buBlip>
                <a:blip r:embed="rId2"/>
              </a:buBlip>
            </a:pPr>
            <a:r>
              <a:rPr lang="fa-IR" sz="2000" dirty="0" smtClean="0">
                <a:cs typeface="0 Nazanin Bold" pitchFamily="2" charset="-78"/>
              </a:rPr>
              <a:t>شناسايي بيمار</a:t>
            </a:r>
          </a:p>
          <a:p>
            <a:pPr>
              <a:buBlip>
                <a:blip r:embed="rId2"/>
              </a:buBlip>
            </a:pPr>
            <a:r>
              <a:rPr lang="fa-IR" sz="2000" dirty="0" smtClean="0">
                <a:cs typeface="0 Nazanin Bold" pitchFamily="2" charset="-78"/>
              </a:rPr>
              <a:t>تداخل دارويي</a:t>
            </a:r>
          </a:p>
          <a:p>
            <a:pPr>
              <a:buBlip>
                <a:blip r:embed="rId2"/>
              </a:buBlip>
            </a:pPr>
            <a:r>
              <a:rPr lang="fa-IR" sz="2000" dirty="0" smtClean="0">
                <a:cs typeface="0 Nazanin Bold" pitchFamily="2" charset="-78"/>
              </a:rPr>
              <a:t>آلرژي</a:t>
            </a:r>
          </a:p>
          <a:p>
            <a:pPr>
              <a:buBlip>
                <a:blip r:embed="rId2"/>
              </a:buBlip>
            </a:pPr>
            <a:r>
              <a:rPr lang="fa-IR" sz="2000" dirty="0" smtClean="0">
                <a:cs typeface="0 Nazanin Bold" pitchFamily="2" charset="-78"/>
              </a:rPr>
              <a:t>خواندن دارو ( سيستمي براي خواندن دارو مانند باركد )</a:t>
            </a:r>
          </a:p>
          <a:p>
            <a:pPr>
              <a:buBlip>
                <a:blip r:embed="rId2"/>
              </a:buBlip>
            </a:pPr>
            <a:r>
              <a:rPr lang="fa-IR" sz="2000" dirty="0" smtClean="0">
                <a:cs typeface="0 Nazanin Bold" pitchFamily="2" charset="-78"/>
              </a:rPr>
              <a:t>داروهاي مشابه</a:t>
            </a:r>
          </a:p>
          <a:p>
            <a:pPr>
              <a:buBlip>
                <a:blip r:embed="rId2"/>
              </a:buBlip>
            </a:pPr>
            <a:r>
              <a:rPr lang="fa-IR" sz="2000" dirty="0" smtClean="0">
                <a:cs typeface="0 Nazanin Bold" pitchFamily="2" charset="-78"/>
              </a:rPr>
              <a:t>تهويه ( پنجره –سوراخ - </a:t>
            </a:r>
          </a:p>
          <a:p>
            <a:pPr>
              <a:buBlip>
                <a:blip r:embed="rId2"/>
              </a:buBlip>
            </a:pPr>
            <a:r>
              <a:rPr lang="fa-IR" sz="2000" dirty="0" smtClean="0">
                <a:cs typeface="0 Nazanin Bold" pitchFamily="2" charset="-78"/>
              </a:rPr>
              <a:t>اطفا ء حريق</a:t>
            </a:r>
          </a:p>
          <a:p>
            <a:pPr>
              <a:buBlip>
                <a:blip r:embed="rId2"/>
              </a:buBlip>
            </a:pPr>
            <a:r>
              <a:rPr lang="fa-IR" sz="2000" dirty="0" smtClean="0">
                <a:cs typeface="0 Nazanin Bold" pitchFamily="2" charset="-78"/>
              </a:rPr>
              <a:t>امنيت و مديريت بحران ( برنامه ) خط مشي</a:t>
            </a:r>
          </a:p>
          <a:p>
            <a:pPr>
              <a:buBlip>
                <a:blip r:embed="rId2"/>
              </a:buBlip>
            </a:pPr>
            <a:r>
              <a:rPr lang="fa-IR" sz="2000" dirty="0" smtClean="0">
                <a:cs typeface="0 Nazanin Bold" pitchFamily="2" charset="-78"/>
              </a:rPr>
              <a:t>خط مشي دارو هاي تاريخ گذشته و شيميايي  و داروي شيميايي آماده شده – فوت شده</a:t>
            </a:r>
          </a:p>
          <a:p>
            <a:pPr>
              <a:buBlip>
                <a:blip r:embed="rId2"/>
              </a:buBlip>
            </a:pPr>
            <a:endParaRPr lang="fa-IR" sz="2000" dirty="0">
              <a:cs typeface="0 Nazanin Bold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214348" y="142852"/>
          <a:ext cx="9144002" cy="67151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66654"/>
                <a:gridCol w="1190799"/>
                <a:gridCol w="1214429"/>
                <a:gridCol w="3200378"/>
                <a:gridCol w="2071742"/>
              </a:tblGrid>
              <a:tr h="61971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حياتي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0 Titr Bold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پيشرفته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89471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حيطه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 C</a:t>
                      </a: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:</a:t>
                      </a:r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 </a:t>
                      </a:r>
                      <a:r>
                        <a:rPr kumimoji="0"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استانداردهاي خدمات ايمن باليني مبتني بر شواهد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Nazanin Bold" pitchFamily="2" charset="-78"/>
                      </a:endParaRPr>
                    </a:p>
                    <a:p>
                      <a:pPr rtl="1"/>
                      <a:endParaRPr lang="fa-IR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500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6</a:t>
                      </a:r>
                      <a:r>
                        <a:rPr lang="en-US" sz="1500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C</a:t>
                      </a:r>
                      <a:r>
                        <a:rPr kumimoji="0" lang="ar-SA" sz="15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سيستم مدارك پزشكي</a:t>
                      </a:r>
                      <a:endParaRPr lang="en-US" sz="1500" dirty="0" smtClean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  <a:p>
                      <a:pPr rtl="1"/>
                      <a:endParaRPr lang="fa-IR" sz="15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500" dirty="0"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C.6.2.1 </a:t>
                      </a:r>
                      <a:r>
                        <a:rPr lang="ar-SA" sz="1500" b="1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 بيمارستان داراي سيستم بايگاني مدارك پزشكي بوده به نگهداشت آن اهتمام ميكند.</a:t>
                      </a:r>
                      <a:endParaRPr lang="en-US" sz="1500" dirty="0">
                        <a:latin typeface="Times New Roman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C.6.3.1 </a:t>
                      </a:r>
                      <a:r>
                        <a:rPr lang="ar-SA" sz="1500" b="1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 بيمار بايد به مدارك پزشكي خود دسترسي همراه با داشتن فرصت براي بررسي و اظهارنظر داشته باشد.</a:t>
                      </a:r>
                      <a:endParaRPr lang="en-US" sz="1500" dirty="0">
                        <a:latin typeface="Times New Roman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  <a:tr h="1327955">
                <a:tc>
                  <a:txBody>
                    <a:bodyPr/>
                    <a:lstStyle/>
                    <a:p>
                      <a:pPr rtl="1"/>
                      <a:endParaRPr lang="fa-IR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50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500" dirty="0"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C.6.2.2 </a:t>
                      </a:r>
                      <a:r>
                        <a:rPr lang="ar-SA" sz="1500" b="1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 بيمارستان تضمين ميكند كه هر يك از بيماران داراي تنها يك پرونده (سوابق) تكميل شده پزشكي و داراي يك كد شناسائي واحد مي باشد.</a:t>
                      </a:r>
                      <a:endParaRPr lang="en-US" sz="1500" dirty="0">
                        <a:latin typeface="Times New Roman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C.6.3.2 </a:t>
                      </a:r>
                      <a:r>
                        <a:rPr lang="ar-SA" sz="1500" b="1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 بيمارستان داراي سيستم اتوماتيك مديريت اطلاعات </a:t>
                      </a:r>
                      <a:r>
                        <a:rPr lang="en-US" sz="1500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(MIS)</a:t>
                      </a:r>
                      <a:r>
                        <a:rPr lang="ar-SA" sz="1500" b="1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 و پرونده هاي الكترونيك با ذخیره-پشتیبانی </a:t>
                      </a:r>
                      <a:r>
                        <a:rPr lang="en-US" sz="1500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(backup)</a:t>
                      </a:r>
                      <a:r>
                        <a:rPr lang="ar-SA" sz="1500" b="1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 مناسب مي باشد.</a:t>
                      </a:r>
                      <a:endParaRPr lang="en-US" sz="1500" dirty="0">
                        <a:latin typeface="Times New Roman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  <a:tr h="1436385"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5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500" dirty="0"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C.6.2.3 </a:t>
                      </a:r>
                      <a:r>
                        <a:rPr lang="ar-SA" sz="1500" b="1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 بيمارستان براي بيماريها </a:t>
                      </a:r>
                      <a:r>
                        <a:rPr lang="en-US" sz="1500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[ICD]</a:t>
                      </a:r>
                      <a:r>
                        <a:rPr lang="ar-SA" sz="1500" b="1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 ، تشخيص و پروسيجرها از كدهاي استاندارد استفاده مي نمايد. </a:t>
                      </a:r>
                      <a:endParaRPr lang="en-US" sz="1500" dirty="0">
                        <a:latin typeface="Times New Roman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C.6.3.3 </a:t>
                      </a:r>
                      <a:r>
                        <a:rPr lang="ar-SA" sz="1500" b="1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 بيمارستان داراي سيستم ورود كامپيوتري دستورات پزشك ‍</a:t>
                      </a:r>
                      <a:r>
                        <a:rPr lang="en-US" sz="1500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(CPOE) </a:t>
                      </a:r>
                      <a:r>
                        <a:rPr lang="en-US" sz="1500" b="1" dirty="0">
                          <a:latin typeface="B Yagut"/>
                          <a:ea typeface="Times New Roman"/>
                          <a:cs typeface="0 Nazanin Bold" pitchFamily="2" charset="-78"/>
                        </a:rPr>
                        <a:t> </a:t>
                      </a:r>
                      <a:r>
                        <a:rPr lang="ar-SA" sz="1500" b="1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مي باشد.</a:t>
                      </a:r>
                      <a:endParaRPr lang="en-US" sz="1500" dirty="0">
                        <a:latin typeface="Times New Roman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  <a:tr h="1436385"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5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500" dirty="0"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C.6.2.4 </a:t>
                      </a:r>
                      <a:r>
                        <a:rPr lang="ar-SA" sz="1500" b="1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 بيمارستان دسترسي آسان درمان كنندگان را به مدارك پزشكي در مواقع نياز تضمين مي نمايد.</a:t>
                      </a:r>
                      <a:endParaRPr lang="en-US" sz="1500" dirty="0">
                        <a:latin typeface="Times New Roman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600"/>
                        </a:spcAft>
                      </a:pPr>
                      <a:r>
                        <a:rPr lang="en-US" sz="1500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C.6.3.4 </a:t>
                      </a:r>
                      <a:r>
                        <a:rPr lang="ar-SA" sz="1500" b="1" dirty="0">
                          <a:latin typeface="Times New Roman"/>
                          <a:ea typeface="Times New Roman"/>
                          <a:cs typeface="0 Nazanin Bold" pitchFamily="2" charset="-78"/>
                        </a:rPr>
                        <a:t> بيمارستان داراي يك سيستم اتوماتيك (خودكار) هشدار باليني كارآمد مي باشد.</a:t>
                      </a:r>
                      <a:endParaRPr lang="en-US" sz="1500" dirty="0">
                        <a:latin typeface="Times New Roman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fa-IR" sz="2400" dirty="0" smtClean="0">
                <a:ea typeface="Times New Roman"/>
                <a:cs typeface="0 Nazanin Bold" pitchFamily="2" charset="-78"/>
              </a:rPr>
              <a:t>6</a:t>
            </a:r>
            <a:r>
              <a:rPr lang="en-US" sz="2400" dirty="0" smtClean="0">
                <a:ea typeface="Times New Roman"/>
                <a:cs typeface="0 Nazanin Bold" pitchFamily="2" charset="-78"/>
              </a:rPr>
              <a:t>C</a:t>
            </a:r>
            <a:r>
              <a:rPr lang="fa-IR" sz="2400" dirty="0" smtClean="0">
                <a:ea typeface="Times New Roman"/>
                <a:cs typeface="0 Nazanin Bold" pitchFamily="2" charset="-78"/>
              </a:rPr>
              <a:t> : </a:t>
            </a:r>
            <a:r>
              <a:rPr lang="ar-SA" sz="2400" b="1" dirty="0" smtClean="0">
                <a:solidFill>
                  <a:schemeClr val="dk1"/>
                </a:solidFill>
                <a:cs typeface="0 Nazanin Bold" pitchFamily="2" charset="-78"/>
              </a:rPr>
              <a:t>سيستم مدارك پزشكي</a:t>
            </a:r>
            <a:r>
              <a:rPr lang="en-US" sz="2400" dirty="0" smtClean="0">
                <a:ea typeface="Times New Roman"/>
                <a:cs typeface="0 Nazanin Bold" pitchFamily="2" charset="-78"/>
              </a:rPr>
              <a:t/>
            </a:r>
            <a:br>
              <a:rPr lang="en-US" sz="2400" dirty="0" smtClean="0">
                <a:ea typeface="Times New Roman"/>
                <a:cs typeface="0 Nazanin Bold" pitchFamily="2" charset="-78"/>
              </a:rPr>
            </a:br>
            <a:endParaRPr lang="fa-I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5000660"/>
          </a:xfrm>
        </p:spPr>
        <p:txBody>
          <a:bodyPr>
            <a:normAutofit/>
          </a:bodyPr>
          <a:lstStyle/>
          <a:p>
            <a:r>
              <a:rPr lang="fa-IR" sz="2200" dirty="0" smtClean="0">
                <a:cs typeface="0 Nazanin Bold" pitchFamily="2" charset="-78"/>
              </a:rPr>
              <a:t>وجود سيستم بايگاني - </a:t>
            </a:r>
            <a:r>
              <a:rPr lang="fa-IR" sz="2000" dirty="0" smtClean="0">
                <a:cs typeface="0 Nazanin Bold" pitchFamily="2" charset="-78"/>
              </a:rPr>
              <a:t>نحوه بايگاني</a:t>
            </a:r>
          </a:p>
          <a:p>
            <a:r>
              <a:rPr lang="fa-IR" sz="2000" dirty="0" smtClean="0">
                <a:cs typeface="0 Nazanin Bold" pitchFamily="2" charset="-78"/>
              </a:rPr>
              <a:t>نحوه دسترسي به واحد بايگاني</a:t>
            </a:r>
          </a:p>
          <a:p>
            <a:r>
              <a:rPr lang="fa-IR" sz="2000" dirty="0" smtClean="0">
                <a:cs typeface="0 Nazanin Bold" pitchFamily="2" charset="-78"/>
              </a:rPr>
              <a:t>چيدمان پرونده ها ( وزن –كولر  - سنسور .....)</a:t>
            </a:r>
          </a:p>
          <a:p>
            <a:r>
              <a:rPr lang="fa-IR" sz="2200" dirty="0" smtClean="0">
                <a:cs typeface="0 Nazanin Bold" pitchFamily="2" charset="-78"/>
              </a:rPr>
              <a:t>يك پرونده يك بيمارو شناسه اختصاصي ( كد ملي .....)</a:t>
            </a:r>
          </a:p>
          <a:p>
            <a:r>
              <a:rPr lang="fa-IR" sz="2200" dirty="0" smtClean="0">
                <a:cs typeface="0 Nazanin Bold" pitchFamily="2" charset="-78"/>
              </a:rPr>
              <a:t>استفاده از كدهاي </a:t>
            </a:r>
            <a:r>
              <a:rPr lang="en-US" sz="2200" dirty="0" smtClean="0">
                <a:cs typeface="0 Nazanin Bold" pitchFamily="2" charset="-78"/>
              </a:rPr>
              <a:t>ICD</a:t>
            </a:r>
            <a:r>
              <a:rPr lang="fa-IR" sz="2200" dirty="0" smtClean="0">
                <a:cs typeface="0 Nazanin Bold" pitchFamily="2" charset="-78"/>
              </a:rPr>
              <a:t> و خط مشي</a:t>
            </a:r>
          </a:p>
          <a:p>
            <a:r>
              <a:rPr lang="fa-IR" sz="2200" dirty="0" smtClean="0">
                <a:cs typeface="0 Nazanin Bold" pitchFamily="2" charset="-78"/>
              </a:rPr>
              <a:t>سهولت دسترسي به پرونده ها</a:t>
            </a:r>
          </a:p>
          <a:p>
            <a:r>
              <a:rPr lang="fa-IR" sz="2200" dirty="0" smtClean="0">
                <a:cs typeface="0 Nazanin Bold" pitchFamily="2" charset="-78"/>
              </a:rPr>
              <a:t>پرونده هاي الكترونيكي</a:t>
            </a:r>
          </a:p>
          <a:p>
            <a:r>
              <a:rPr lang="fa-IR" sz="2200" dirty="0" smtClean="0">
                <a:cs typeface="0 Nazanin Bold" pitchFamily="2" charset="-78"/>
              </a:rPr>
              <a:t>دستورات پزشكي وارد كامپيوتر</a:t>
            </a:r>
          </a:p>
          <a:p>
            <a:r>
              <a:rPr lang="fa-IR" sz="2200" dirty="0" smtClean="0">
                <a:cs typeface="0 Nazanin Bold" pitchFamily="2" charset="-78"/>
              </a:rPr>
              <a:t>سيستم اتوماتيك هشدار باليني</a:t>
            </a:r>
          </a:p>
          <a:p>
            <a:r>
              <a:rPr lang="fa-IR" sz="2200" dirty="0" smtClean="0">
                <a:cs typeface="0 Nazanin Bold" pitchFamily="2" charset="-78"/>
              </a:rPr>
              <a:t>خط مشي و روش اجرايي نحوه تكميل  و مرتب كردن پرونده ( اورزانس ، درمانگاه ( ويزيت ) و بستري  موارد انصراف 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428736"/>
            <a:ext cx="7851648" cy="1828800"/>
          </a:xfrm>
        </p:spPr>
        <p:txBody>
          <a:bodyPr/>
          <a:lstStyle/>
          <a:p>
            <a:r>
              <a:rPr lang="fa-IR" dirty="0" smtClean="0">
                <a:cs typeface="0 Jadid Bold" pitchFamily="2" charset="-78"/>
              </a:rPr>
              <a:t>استانداردهاي ايمني بيمار</a:t>
            </a:r>
            <a:endParaRPr lang="fa-IR" dirty="0">
              <a:cs typeface="0 Jadid Bold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86190"/>
            <a:ext cx="7854696" cy="2143140"/>
          </a:xfrm>
        </p:spPr>
        <p:txBody>
          <a:bodyPr/>
          <a:lstStyle/>
          <a:p>
            <a:pPr algn="ctr"/>
            <a:r>
              <a:rPr lang="fa-IR" dirty="0" smtClean="0">
                <a:cs typeface="0 Jadid Bold" pitchFamily="2" charset="-78"/>
              </a:rPr>
              <a:t>گلشن اصغري</a:t>
            </a:r>
          </a:p>
          <a:p>
            <a:pPr algn="ctr"/>
            <a:r>
              <a:rPr lang="fa-IR" dirty="0" smtClean="0">
                <a:cs typeface="0 Jadid Bold" pitchFamily="2" charset="-78"/>
              </a:rPr>
              <a:t>كارشناس كنترل عفونت م.آ.د.سينا</a:t>
            </a:r>
            <a:endParaRPr lang="fa-IR" dirty="0">
              <a:cs typeface="0 Jadid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fa-IR" sz="2400" dirty="0" smtClean="0">
                <a:ea typeface="Times New Roman"/>
                <a:cs typeface="0 Nazanin Bold" pitchFamily="2" charset="-78"/>
              </a:rPr>
              <a:t>6</a:t>
            </a:r>
            <a:r>
              <a:rPr lang="en-US" sz="2400" dirty="0" smtClean="0">
                <a:ea typeface="Times New Roman"/>
                <a:cs typeface="0 Nazanin Bold" pitchFamily="2" charset="-78"/>
              </a:rPr>
              <a:t>C</a:t>
            </a:r>
            <a:r>
              <a:rPr lang="fa-IR" sz="2400" dirty="0" smtClean="0">
                <a:ea typeface="Times New Roman"/>
                <a:cs typeface="0 Nazanin Bold" pitchFamily="2" charset="-78"/>
              </a:rPr>
              <a:t> : </a:t>
            </a:r>
            <a:r>
              <a:rPr lang="ar-SA" sz="2400" b="1" dirty="0" smtClean="0">
                <a:solidFill>
                  <a:schemeClr val="dk1"/>
                </a:solidFill>
                <a:cs typeface="0 Nazanin Bold" pitchFamily="2" charset="-78"/>
              </a:rPr>
              <a:t>سيستم مدارك پزشكي</a:t>
            </a:r>
            <a:r>
              <a:rPr lang="en-US" sz="2400" dirty="0" smtClean="0">
                <a:ea typeface="Times New Roman"/>
                <a:cs typeface="0 Nazanin Bold" pitchFamily="2" charset="-78"/>
              </a:rPr>
              <a:t/>
            </a:r>
            <a:br>
              <a:rPr lang="en-US" sz="2400" dirty="0" smtClean="0">
                <a:ea typeface="Times New Roman"/>
                <a:cs typeface="0 Nazanin Bold" pitchFamily="2" charset="-78"/>
              </a:rPr>
            </a:br>
            <a:endParaRPr lang="fa-I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2400" dirty="0" smtClean="0">
                <a:cs typeface="0 Nazanin Bold" pitchFamily="2" charset="-78"/>
              </a:rPr>
              <a:t>خط مشي اخذ رضايت بستري ( رضايت گيرنده ) </a:t>
            </a:r>
          </a:p>
          <a:p>
            <a:r>
              <a:rPr lang="fa-IR" sz="2400" dirty="0" smtClean="0">
                <a:cs typeface="0 Nazanin Bold" pitchFamily="2" charset="-78"/>
              </a:rPr>
              <a:t>خط مشي برائت نامه در پذيرش</a:t>
            </a:r>
          </a:p>
          <a:p>
            <a:r>
              <a:rPr lang="fa-IR" sz="2400" dirty="0" smtClean="0">
                <a:cs typeface="0 Nazanin Bold" pitchFamily="2" charset="-78"/>
              </a:rPr>
              <a:t>خط مشي حفاظت  و امنيت واحد</a:t>
            </a:r>
          </a:p>
          <a:p>
            <a:r>
              <a:rPr lang="fa-IR" sz="2400" dirty="0" smtClean="0">
                <a:cs typeface="0 Nazanin Bold" pitchFamily="2" charset="-78"/>
              </a:rPr>
              <a:t>خط مشي حفاظت  و امنيت سيستم هاي ذخيره</a:t>
            </a:r>
          </a:p>
          <a:p>
            <a:r>
              <a:rPr lang="fa-IR" sz="2400" dirty="0" smtClean="0">
                <a:cs typeface="0 Nazanin Bold" pitchFamily="2" charset="-78"/>
              </a:rPr>
              <a:t>خط مشي و روش اجرايي نحوه ارسال پرونده به درمانگاه</a:t>
            </a:r>
          </a:p>
          <a:p>
            <a:r>
              <a:rPr lang="fa-IR" sz="2400" dirty="0" smtClean="0">
                <a:cs typeface="0 Nazanin Bold" pitchFamily="2" charset="-78"/>
              </a:rPr>
              <a:t>خط مشي و روش اجرايي موارد خرابي </a:t>
            </a:r>
            <a:r>
              <a:rPr lang="en-US" sz="2400" dirty="0" smtClean="0">
                <a:cs typeface="0 Nazanin Bold" pitchFamily="2" charset="-78"/>
              </a:rPr>
              <a:t>HIS</a:t>
            </a:r>
            <a:endParaRPr lang="fa-IR" sz="2400" dirty="0" smtClean="0">
              <a:cs typeface="0 Nazanin Bold" pitchFamily="2" charset="-78"/>
            </a:endParaRPr>
          </a:p>
          <a:p>
            <a:r>
              <a:rPr lang="fa-IR" sz="2400" dirty="0" smtClean="0">
                <a:cs typeface="0 Nazanin Bold" pitchFamily="2" charset="-78"/>
              </a:rPr>
              <a:t>خط مشي و روش اجرايي نحوه نوبت دهي </a:t>
            </a:r>
          </a:p>
          <a:p>
            <a:r>
              <a:rPr lang="fa-IR" sz="2400" dirty="0" smtClean="0">
                <a:cs typeface="0 Nazanin Bold" pitchFamily="2" charset="-78"/>
              </a:rPr>
              <a:t>زمان سنجي ( پرونده به بايگاني )</a:t>
            </a:r>
          </a:p>
          <a:p>
            <a:r>
              <a:rPr lang="fa-IR" sz="2400" dirty="0" smtClean="0">
                <a:cs typeface="0 Nazanin Bold" pitchFamily="2" charset="-78"/>
              </a:rPr>
              <a:t>اطفا ء حريق و آموزش پرسنل</a:t>
            </a:r>
          </a:p>
          <a:p>
            <a:endParaRPr lang="fa-IR" dirty="0">
              <a:cs typeface="0 Nazanin Bold" pitchFamily="2" charset="-7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Administrator\My Documents\My Pictures\farapix_com_d355d0c3f61754bf7bc58c41315bf4bf_036142109321075995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357950" y="6211669"/>
            <a:ext cx="242886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600" dirty="0" smtClean="0">
                <a:solidFill>
                  <a:srgbClr val="FF0000"/>
                </a:solidFill>
                <a:cs typeface="0 Titr Bold" pitchFamily="2" charset="-78"/>
              </a:rPr>
              <a:t>موفق باشيد</a:t>
            </a:r>
            <a:endParaRPr lang="fa-IR" sz="3600" dirty="0">
              <a:solidFill>
                <a:srgbClr val="FF0000"/>
              </a:solidFill>
              <a:cs typeface="0 Titr Bold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5" descr="C:\Documents and Settings\Administrator\My Documents\My Pictures\11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3" y="0"/>
          <a:ext cx="9144003" cy="685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57311"/>
                <a:gridCol w="2128823"/>
                <a:gridCol w="1700201"/>
                <a:gridCol w="2214547"/>
                <a:gridCol w="1943121"/>
              </a:tblGrid>
              <a:tr h="6643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حياتي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0 Titr Bold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پيشرفته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87587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حيطه</a:t>
                      </a:r>
                      <a:r>
                        <a:rPr kumimoji="0" lang="en-US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C</a:t>
                      </a:r>
                      <a:r>
                        <a:rPr kumimoji="0" lang="ar-SA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:</a:t>
                      </a:r>
                      <a:r>
                        <a:rPr kumimoji="0" lang="fa-I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استانداردهاي خدمات ايمن باليني مبتني بر شواهد</a:t>
                      </a:r>
                      <a:endParaRPr kumimoji="0" lang="en-US" sz="13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  <a:p>
                      <a:pPr rtl="1"/>
                      <a:endParaRPr lang="fa-IR" sz="13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بيمارستان داراي مدیریت ارشد اثربخش می باشد و ايمني بيمار را لحاظ  می نماید . </a:t>
                      </a:r>
                      <a:endParaRPr lang="en-US" sz="13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1.1.1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بيمارستان بمنظور اعلام اضطراري نتايج حیاتی آزمايشات، كانالهاي ارتباطي خود را آزاد نگه میدارد . </a:t>
                      </a:r>
                      <a:endParaRPr lang="en-US" sz="13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1.2.1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.در صورت اقتضاء بيمارستان از راهنماهاي خدمات باليني از جمله راهنماهاي باليني سازمان جهاني بهداشت تبعيت مي نمايد.</a:t>
                      </a:r>
                      <a:endParaRPr lang="en-US" sz="13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1.3.1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بيمارستان داراي "كميته دستورالعمل هاي باليني "است كه در فواصل زمانی منظم جهت انتخاب ، تهيه و تضمین اجراي راهنماهاي باليني ، پروتوكلها و چك ليستهاي مرتبط به ايمني بيمار تشكيل جلسه مي دهد.</a:t>
                      </a:r>
                      <a:endParaRPr lang="en-US" sz="13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  <a:tr h="1404985">
                <a:tc>
                  <a:txBody>
                    <a:bodyPr/>
                    <a:lstStyle/>
                    <a:p>
                      <a:pPr rtl="1"/>
                      <a:endParaRPr lang="fa-IR" sz="1300" b="1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1.1.2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. بيمارستان داراي سيستم هاي تضمین کننده ، بمنظورا طلاع رساني واعلام نتايج معوقه تست هاي پاراكلينيكي به بيماران بعد از ترخيص مي باشد .  </a:t>
                      </a:r>
                      <a:endParaRPr lang="en-US" sz="13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1.2.2.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بيمارستان چك ليست جراحي ايمن را اجرا واز راهنماهاي باليني  ازجمله چک لیست سازمان جهاني بهداشت در زمينه ايمني جراحي تبعیت مي نمايد .</a:t>
                      </a:r>
                      <a:endParaRPr lang="en-US" sz="13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0 Titr Bold" pitchFamily="2" charset="-78"/>
                      </a:endParaRPr>
                    </a:p>
                  </a:txBody>
                  <a:tcPr/>
                </a:tc>
              </a:tr>
              <a:tr h="1427197"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300" b="1" dirty="0"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>
                          <a:latin typeface="Calibri"/>
                          <a:ea typeface="Times New Roman"/>
                          <a:cs typeface="0 Titr Bold" pitchFamily="2" charset="-78"/>
                        </a:rPr>
                        <a:t>1.2.3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c</a:t>
                      </a:r>
                      <a:r>
                        <a:rPr lang="fa-IR" sz="1300" b="1">
                          <a:latin typeface="Calibri"/>
                          <a:ea typeface="Times New Roman"/>
                          <a:cs typeface="0 Titr Bold" pitchFamily="2" charset="-78"/>
                        </a:rPr>
                        <a:t> بيمارستان اجرای پروسيجرهاي تشخيصي تهاجمي را به روش ايمن و مطابق با راهنماهاي استاندارد  باليني تضمین مي نمايد.</a:t>
                      </a:r>
                      <a:endParaRPr lang="en-US" sz="13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0 Titr Bold" pitchFamily="2" charset="-78"/>
                      </a:endParaRPr>
                    </a:p>
                  </a:txBody>
                  <a:tcPr/>
                </a:tc>
              </a:tr>
              <a:tr h="1485565"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300" b="1" dirty="0"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1.2.4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.بيمارستان بمنظور كاهش ترومبوآمبوليسم وريدي و آمبولي ریوی راهنماهاي باليني را اجرا مي نمايد.</a:t>
                      </a:r>
                      <a:endParaRPr lang="en-US" sz="13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0 Titr Bold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142913" y="1"/>
          <a:ext cx="9144005" cy="671514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57289"/>
                <a:gridCol w="1957374"/>
                <a:gridCol w="942968"/>
                <a:gridCol w="3929036"/>
                <a:gridCol w="1057338"/>
              </a:tblGrid>
              <a:tr h="96003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حياتي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0 Titr Bold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پيشرفته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71495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حيطه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C</a:t>
                      </a:r>
                      <a:r>
                        <a:rPr kumimoji="0" lang="ar-SA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:</a:t>
                      </a:r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</a:t>
                      </a:r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استانداردهاي خدمات ايمن باليني مبتني بر شواهد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  <a:p>
                      <a:pPr rtl="1"/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4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1.</a:t>
                      </a:r>
                      <a:r>
                        <a:rPr lang="en-US" sz="14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C</a:t>
                      </a:r>
                      <a:r>
                        <a:rPr lang="fa-IR" sz="14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 بيمارستان داراي مدیریت ارشد اثربخش می باشد و ايمني بيمار را لحاظ  می نماید .</a:t>
                      </a:r>
                      <a:r>
                        <a:rPr lang="fa-IR" sz="1400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 </a:t>
                      </a:r>
                      <a:endParaRPr lang="en-US" sz="1400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  <a:p>
                      <a:pPr rtl="1"/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400" dirty="0"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1.2.5.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c</a:t>
                      </a:r>
                      <a:r>
                        <a:rPr lang="fa-IR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بيمارستان بمنظور شناسايي بيماران آسيب پذيراز جمله مددجویانی كه در معرض خطر افتادن ، ابتلاء به زخم فشاري ، خودكشي ، سوءتغذيه و عفونت مي باشند ؛ بيماران را غربالگري ودر راستاي كاهش خطر مداخله مي نمايد. 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2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</a:tr>
              <a:tr h="1154331"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400"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1.2.6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c</a:t>
                      </a:r>
                      <a:r>
                        <a:rPr lang="fa-IR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بيمارستان  ليست تأييد شده اختصارات واژه هاي پزشكي را حفظ و به صورت مستمر آن را روزآمد می نماید.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200" dirty="0">
                        <a:cs typeface="0 Titr Bold" pitchFamily="2" charset="-78"/>
                      </a:endParaRPr>
                    </a:p>
                  </a:txBody>
                  <a:tcPr/>
                </a:tc>
              </a:tr>
              <a:tr h="1442913">
                <a:tc>
                  <a:txBody>
                    <a:bodyPr/>
                    <a:lstStyle/>
                    <a:p>
                      <a:pPr rtl="1"/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400" dirty="0"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1.2.7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c</a:t>
                      </a:r>
                      <a:r>
                        <a:rPr lang="fa-IR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بيمارستان اعلام نتايج تست هاي پاراكلينيكي و دستورات پزشك را به طريق شفاهي و تلفني محدود وممنوع نموده و در مواردي كه برقراري ارتباطات به طريق  شفاهي ضروري است ، از تكنيك " خواندن مجدد" مطالب بمنظور اطمينان از صحت شنيده ها استفاده مي نمايد .                                      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200" dirty="0">
                        <a:cs typeface="0 Titr Bold" pitchFamily="2" charset="-78"/>
                      </a:endParaRPr>
                    </a:p>
                  </a:txBody>
                  <a:tcPr/>
                </a:tc>
              </a:tr>
              <a:tr h="1442913">
                <a:tc>
                  <a:txBody>
                    <a:bodyPr/>
                    <a:lstStyle/>
                    <a:p>
                      <a:pPr rtl="1"/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400" dirty="0"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1.2.8.</a:t>
                      </a:r>
                      <a:r>
                        <a:rPr lang="en-US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c</a:t>
                      </a:r>
                      <a:r>
                        <a:rPr lang="fa-IR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 بيمارستان بمنظور تحويل و تحول كامل و ايمن بيماران بين تيم هاي درماني و مابين شيفت هاي مختلف داراي مکانیسم هاي اثربخشی</a:t>
                      </a:r>
                      <a:r>
                        <a:rPr lang="fa-IR" sz="14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0 Titr Bold" pitchFamily="2" charset="-78"/>
                        </a:rPr>
                        <a:t> </a:t>
                      </a:r>
                      <a:r>
                        <a:rPr lang="fa-IR" sz="1400" b="1" dirty="0">
                          <a:latin typeface="Calibri"/>
                          <a:ea typeface="Times New Roman"/>
                          <a:cs typeface="0 Titr Bold" pitchFamily="2" charset="-78"/>
                        </a:rPr>
                        <a:t>است .</a:t>
                      </a:r>
                      <a:endParaRPr lang="en-US" sz="1400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200" dirty="0">
                        <a:cs typeface="0 Titr Bold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fa-IR" sz="2100" b="1" dirty="0" smtClean="0">
                <a:ea typeface="Times New Roman"/>
                <a:cs typeface="0 Titr Bold" pitchFamily="2" charset="-78"/>
              </a:rPr>
              <a:t>1.</a:t>
            </a:r>
            <a:r>
              <a:rPr lang="en-US" sz="2100" b="1" dirty="0" smtClean="0">
                <a:ea typeface="Times New Roman"/>
                <a:cs typeface="0 Titr Bold" pitchFamily="2" charset="-78"/>
              </a:rPr>
              <a:t>C</a:t>
            </a:r>
            <a:r>
              <a:rPr lang="fa-IR" sz="2100" b="1" dirty="0" smtClean="0">
                <a:ea typeface="Times New Roman"/>
                <a:cs typeface="0 Titr Bold" pitchFamily="2" charset="-78"/>
              </a:rPr>
              <a:t> : بيمارستان داراي مدیریت ارشد اثربخش می باشد و ايمني بيمار را لحاظ  می نماید </a:t>
            </a:r>
            <a:r>
              <a:rPr lang="fa-IR" sz="2400" b="1" dirty="0" smtClean="0">
                <a:ea typeface="Times New Roman"/>
                <a:cs typeface="0 Nazanin Bold" pitchFamily="2" charset="-78"/>
              </a:rPr>
              <a:t>. </a:t>
            </a:r>
            <a:r>
              <a:rPr lang="en-US" sz="2400" b="1" dirty="0" smtClean="0">
                <a:ea typeface="Times New Roman"/>
                <a:cs typeface="0 Nazanin Bold" pitchFamily="2" charset="-78"/>
              </a:rPr>
              <a:t/>
            </a:r>
            <a:br>
              <a:rPr lang="en-US" sz="2400" b="1" dirty="0" smtClean="0">
                <a:ea typeface="Times New Roman"/>
                <a:cs typeface="0 Nazanin Bold" pitchFamily="2" charset="-78"/>
              </a:rPr>
            </a:br>
            <a:endParaRPr lang="fa-I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/>
          </a:bodyPr>
          <a:lstStyle/>
          <a:p>
            <a:r>
              <a:rPr lang="fa-IR" sz="2000" dirty="0" smtClean="0">
                <a:cs typeface="0 Nazanin Bold" pitchFamily="2" charset="-78"/>
              </a:rPr>
              <a:t>خط مشي تست هاي بحراني : آزمايشگاه – راديو لوژي ( </a:t>
            </a:r>
            <a:r>
              <a:rPr lang="en-US" sz="2000" dirty="0" smtClean="0">
                <a:cs typeface="0 Nazanin Bold" pitchFamily="2" charset="-78"/>
              </a:rPr>
              <a:t>value</a:t>
            </a:r>
            <a:r>
              <a:rPr lang="fa-IR" sz="2000" dirty="0" smtClean="0">
                <a:cs typeface="0 Nazanin Bold" pitchFamily="2" charset="-78"/>
              </a:rPr>
              <a:t> ها در كميته اي متشكل از پزشكان – توجه به مسئله </a:t>
            </a:r>
            <a:r>
              <a:rPr lang="en-US" sz="2000" dirty="0" smtClean="0">
                <a:cs typeface="0 Nazanin Bold" pitchFamily="2" charset="-78"/>
              </a:rPr>
              <a:t>Red back</a:t>
            </a:r>
            <a:r>
              <a:rPr lang="fa-IR" sz="2000" dirty="0" smtClean="0">
                <a:cs typeface="0 Nazanin Bold" pitchFamily="2" charset="-78"/>
              </a:rPr>
              <a:t> – مسئوليت ها )-بستري و سرپايي</a:t>
            </a:r>
          </a:p>
          <a:p>
            <a:r>
              <a:rPr lang="fa-IR" sz="2000" dirty="0" smtClean="0">
                <a:cs typeface="0 Nazanin Bold" pitchFamily="2" charset="-78"/>
              </a:rPr>
              <a:t>خط مشي تست هاي معوقه</a:t>
            </a:r>
          </a:p>
          <a:p>
            <a:r>
              <a:rPr lang="fa-IR" sz="2000" dirty="0" smtClean="0">
                <a:cs typeface="0 Nazanin Bold" pitchFamily="2" charset="-78"/>
              </a:rPr>
              <a:t>كميته دستور العمل هاي باليني و راهنماي خدمات باليني و اجراي آنها</a:t>
            </a:r>
          </a:p>
          <a:p>
            <a:r>
              <a:rPr lang="fa-IR" sz="2000" dirty="0" smtClean="0">
                <a:cs typeface="0 Nazanin Bold" pitchFamily="2" charset="-78"/>
              </a:rPr>
              <a:t>گايد لاين خط مشي و روش اجرايي داشته باشد ( 5 گايد لاين داخلي و 5 جراحي ) </a:t>
            </a:r>
          </a:p>
          <a:p>
            <a:r>
              <a:rPr lang="fa-IR" sz="2000" dirty="0" smtClean="0">
                <a:cs typeface="0 Nazanin Bold" pitchFamily="2" charset="-78"/>
              </a:rPr>
              <a:t>الگوريتم تاكي كاردي نصب</a:t>
            </a:r>
          </a:p>
          <a:p>
            <a:r>
              <a:rPr lang="fa-IR" sz="2000" dirty="0" smtClean="0">
                <a:cs typeface="0 Nazanin Bold" pitchFamily="2" charset="-78"/>
              </a:rPr>
              <a:t>تعيين معياراجراي گايد لاين (شاخص ) ارزيابي اثر بخشي </a:t>
            </a:r>
          </a:p>
          <a:p>
            <a:r>
              <a:rPr lang="fa-IR" sz="2000" dirty="0" smtClean="0">
                <a:cs typeface="0 Nazanin Bold" pitchFamily="2" charset="-78"/>
              </a:rPr>
              <a:t>آموزش راهنماي خدمات باليني به كاركنان</a:t>
            </a:r>
          </a:p>
          <a:p>
            <a:r>
              <a:rPr lang="fa-IR" sz="2000" dirty="0" smtClean="0">
                <a:cs typeface="0 Nazanin Bold" pitchFamily="2" charset="-78"/>
              </a:rPr>
              <a:t>ارزيابي اثر بخشي اجراي راهنماي خدمات باليني </a:t>
            </a:r>
          </a:p>
          <a:p>
            <a:r>
              <a:rPr lang="fa-IR" sz="2000" dirty="0" smtClean="0">
                <a:cs typeface="0 Nazanin Bold" pitchFamily="2" charset="-78"/>
              </a:rPr>
              <a:t>چك ليست و راهنما هاي جراحي ( جراحي ايمن )  ، آموزش به كاركنان و اجراي آن</a:t>
            </a:r>
          </a:p>
          <a:p>
            <a:r>
              <a:rPr lang="fa-IR" sz="2000" dirty="0" smtClean="0">
                <a:cs typeface="0 Nazanin Bold" pitchFamily="2" charset="-78"/>
              </a:rPr>
              <a:t>ارزيابي اثر بخشي اجراي راهنماي جراحي ايمن</a:t>
            </a:r>
          </a:p>
          <a:p>
            <a:r>
              <a:rPr lang="fa-IR" sz="2000" dirty="0" smtClean="0">
                <a:cs typeface="0 Nazanin Bold" pitchFamily="2" charset="-78"/>
              </a:rPr>
              <a:t>راهنماي پروسيجر هاي تهاجمي – آموزش كاركنان - ارزيابي اثر بخشي اجراي راهنماي فوق</a:t>
            </a:r>
          </a:p>
          <a:p>
            <a:r>
              <a:rPr lang="fa-IR" sz="2000" dirty="0" smtClean="0">
                <a:cs typeface="0 Nazanin Bold" pitchFamily="2" charset="-78"/>
              </a:rPr>
              <a:t>راهنماي كاهش شاخص هاي ايمني بيمار- آموزش كاركنان – گزارش -آناليز و اقدام اصلاحي</a:t>
            </a:r>
          </a:p>
          <a:p>
            <a:endParaRPr lang="fa-IR" sz="2000" dirty="0" smtClean="0">
              <a:cs typeface="0 Nazanin Bold" pitchFamily="2" charset="-78"/>
            </a:endParaRPr>
          </a:p>
          <a:p>
            <a:endParaRPr lang="fa-IR" sz="2000" dirty="0" smtClean="0">
              <a:cs typeface="0 Nazanin Bold" pitchFamily="2" charset="-78"/>
            </a:endParaRPr>
          </a:p>
          <a:p>
            <a:endParaRPr lang="fa-IR" sz="2000" dirty="0" smtClean="0">
              <a:cs typeface="0 Nazanin Bold" pitchFamily="2" charset="-78"/>
            </a:endParaRPr>
          </a:p>
          <a:p>
            <a:endParaRPr lang="fa-IR" sz="2000" dirty="0" smtClean="0">
              <a:cs typeface="0 Nazanin Bold" pitchFamily="2" charset="-78"/>
            </a:endParaRPr>
          </a:p>
          <a:p>
            <a:endParaRPr lang="fa-IR" sz="2000" dirty="0">
              <a:cs typeface="0 Nazanin Bold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fa-IR" sz="2000" b="1" dirty="0" smtClean="0">
                <a:ea typeface="Times New Roman"/>
                <a:cs typeface="0 Titr Bold" pitchFamily="2" charset="-78"/>
              </a:rPr>
              <a:t>1.</a:t>
            </a:r>
            <a:r>
              <a:rPr lang="en-US" sz="2000" b="1" dirty="0" smtClean="0">
                <a:ea typeface="Times New Roman"/>
                <a:cs typeface="0 Titr Bold" pitchFamily="2" charset="-78"/>
              </a:rPr>
              <a:t>C</a:t>
            </a:r>
            <a:r>
              <a:rPr lang="fa-IR" sz="2000" b="1" dirty="0" smtClean="0">
                <a:ea typeface="Times New Roman"/>
                <a:cs typeface="0 Titr Bold" pitchFamily="2" charset="-78"/>
              </a:rPr>
              <a:t> : بيمارستان داراي مدیریت ارشد اثربخش می باشد و ايمني بيمار را لحاظ  می نماید</a:t>
            </a:r>
            <a:endParaRPr lang="fa-I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dirty="0" smtClean="0">
                <a:cs typeface="0 Nazanin Bold" pitchFamily="2" charset="-78"/>
              </a:rPr>
              <a:t>شناسايي بيماران آسيب پذير ( </a:t>
            </a:r>
            <a:r>
              <a:rPr lang="en-US" sz="2000" dirty="0" smtClean="0">
                <a:cs typeface="0 Nazanin Bold" pitchFamily="2" charset="-78"/>
              </a:rPr>
              <a:t>DVT</a:t>
            </a:r>
            <a:r>
              <a:rPr lang="fa-IR" sz="2000" dirty="0" smtClean="0">
                <a:cs typeface="0 Nazanin Bold" pitchFamily="2" charset="-78"/>
              </a:rPr>
              <a:t>  بايد خط مشي )</a:t>
            </a:r>
          </a:p>
          <a:p>
            <a:r>
              <a:rPr lang="fa-IR" sz="2000" dirty="0" smtClean="0">
                <a:cs typeface="0 Nazanin Bold" pitchFamily="2" charset="-78"/>
              </a:rPr>
              <a:t>ليست اختصارات واژه هاي پزشكي</a:t>
            </a:r>
          </a:p>
          <a:p>
            <a:r>
              <a:rPr lang="fa-IR" sz="2000" dirty="0" smtClean="0">
                <a:cs typeface="0 Nazanin Bold" pitchFamily="2" charset="-78"/>
              </a:rPr>
              <a:t>خط مشي و روش اجرايي كاهش دستورات شفاهي</a:t>
            </a:r>
          </a:p>
          <a:p>
            <a:r>
              <a:rPr lang="fa-IR" sz="2000" dirty="0" smtClean="0">
                <a:cs typeface="0 Nazanin Bold" pitchFamily="2" charset="-78"/>
              </a:rPr>
              <a:t>خط مشي و روش اجرايي </a:t>
            </a:r>
            <a:r>
              <a:rPr lang="en-US" sz="2000" dirty="0" smtClean="0">
                <a:cs typeface="0 Nazanin Bold" pitchFamily="2" charset="-78"/>
              </a:rPr>
              <a:t>Hand over </a:t>
            </a:r>
            <a:r>
              <a:rPr lang="fa-IR" sz="2000" dirty="0" smtClean="0">
                <a:cs typeface="0 Nazanin Bold" pitchFamily="2" charset="-78"/>
              </a:rPr>
              <a:t>- توجه به </a:t>
            </a:r>
            <a:r>
              <a:rPr lang="en-US" sz="2000" dirty="0" smtClean="0">
                <a:cs typeface="0 Nazanin Bold" pitchFamily="2" charset="-78"/>
              </a:rPr>
              <a:t>SABR</a:t>
            </a:r>
            <a:r>
              <a:rPr lang="fa-IR" sz="2000" dirty="0" smtClean="0">
                <a:cs typeface="0 Nazanin Bold" pitchFamily="2" charset="-78"/>
              </a:rPr>
              <a:t> : </a:t>
            </a:r>
            <a:endParaRPr lang="en-US" sz="2000" dirty="0" smtClean="0">
              <a:cs typeface="0 Nazanin Bold" pitchFamily="2" charset="-78"/>
            </a:endParaRPr>
          </a:p>
          <a:p>
            <a:r>
              <a:rPr lang="en-US" sz="2000" dirty="0" smtClean="0">
                <a:cs typeface="0 Nazanin Bold" pitchFamily="2" charset="-78"/>
              </a:rPr>
              <a:t>Situation-Background-Analysis-Recommendation  ) </a:t>
            </a:r>
            <a:r>
              <a:rPr lang="fa-IR" sz="2000" dirty="0" smtClean="0">
                <a:cs typeface="0 Nazanin Bold" pitchFamily="2" charset="-78"/>
              </a:rPr>
              <a:t>)</a:t>
            </a:r>
          </a:p>
          <a:p>
            <a:r>
              <a:rPr lang="fa-IR" sz="2000" dirty="0" smtClean="0">
                <a:cs typeface="0 Nazanin Bold" pitchFamily="2" charset="-78"/>
              </a:rPr>
              <a:t>مميزي باليني براي تعيين راهنما هاي باليني</a:t>
            </a:r>
          </a:p>
          <a:p>
            <a:r>
              <a:rPr lang="fa-IR" sz="2000" dirty="0" smtClean="0">
                <a:cs typeface="0 Nazanin Bold" pitchFamily="2" charset="-78"/>
              </a:rPr>
              <a:t>كميته مميزي</a:t>
            </a:r>
          </a:p>
          <a:p>
            <a:endParaRPr lang="fa-IR" sz="2000" dirty="0">
              <a:cs typeface="0 Nazanin Bold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4" y="0"/>
          <a:ext cx="9144004" cy="685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00162"/>
                <a:gridCol w="1085842"/>
                <a:gridCol w="2043098"/>
                <a:gridCol w="2428858"/>
                <a:gridCol w="2486044"/>
              </a:tblGrid>
              <a:tr h="4558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2  Nazanin" pitchFamily="2" charset="-78"/>
                        </a:rPr>
                        <a:t>استاندارد حياتي</a:t>
                      </a:r>
                      <a:endParaRPr lang="fa-IR" sz="1800" b="1" dirty="0"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2  Nazanin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baseline="0" dirty="0" smtClean="0">
                          <a:solidFill>
                            <a:srgbClr val="0000FF"/>
                          </a:solidFill>
                          <a:cs typeface="2  Nazanin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00FF"/>
                        </a:solidFill>
                        <a:cs typeface="2  Nazanin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42699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حيطه</a:t>
                      </a:r>
                      <a:r>
                        <a:rPr kumimoji="0" lang="en-US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C</a:t>
                      </a:r>
                      <a:r>
                        <a:rPr kumimoji="0" lang="ar-SA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:</a:t>
                      </a:r>
                      <a:r>
                        <a:rPr kumimoji="0" lang="fa-I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 استانداردهاي خدمات ايمن باليني مبتني بر شواهد</a:t>
                      </a:r>
                      <a:endParaRPr kumimoji="0" lang="en-US" sz="13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2  Nazanin" pitchFamily="2" charset="-78"/>
                      </a:endParaRPr>
                    </a:p>
                    <a:p>
                      <a:pPr rtl="1"/>
                      <a:endParaRPr lang="fa-IR" sz="13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3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2</a:t>
                      </a:r>
                      <a:r>
                        <a:rPr lang="ar-SA" sz="13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.</a:t>
                      </a:r>
                      <a:r>
                        <a:rPr lang="en-US" sz="13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ar-SA" sz="13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 </a:t>
                      </a:r>
                      <a:r>
                        <a:rPr kumimoji="0" lang="fa-IR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2  Nazanin" pitchFamily="2" charset="-78"/>
                        </a:rPr>
                        <a:t>سیستم کاهش عفونت هاي مکتسبه از مراقبت سلامت</a:t>
                      </a:r>
                      <a:endParaRPr lang="en-US" sz="1300" b="1" dirty="0" smtClean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  <a:p>
                      <a:pPr rtl="1"/>
                      <a:endParaRPr lang="fa-IR" sz="13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2.1.1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بیمارستان دارای </a:t>
                      </a:r>
                      <a:r>
                        <a:rPr lang="fa-IR" sz="1300" b="1" dirty="0" smtClean="0">
                          <a:latin typeface="Calibri"/>
                          <a:ea typeface="Times New Roman"/>
                          <a:cs typeface="2  Nazanin" pitchFamily="2" charset="-78"/>
                        </a:rPr>
                        <a:t>برنامه پيشگيري 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و كنترل عفونت مشتمل بر چارت سازمانی ، برنامه عملیاتی ، راهنماهاي باليني ، و طرح راهنمای عملی مي باشد </a:t>
                      </a:r>
                      <a:endParaRPr lang="en-US" sz="13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2.2.1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از راهنماهاي باليني معتبراز جمله راهنماهاي سازمان جهاني بهداشت جهت پيشگيري و كنترل عفونت  تبعيت مي نمايد.</a:t>
                      </a:r>
                      <a:endParaRPr lang="en-US" sz="13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300" b="1">
                          <a:latin typeface="Calibri"/>
                          <a:ea typeface="Times New Roman"/>
                          <a:cs typeface="2  Nazanin" pitchFamily="2" charset="-78"/>
                        </a:rPr>
                        <a:t>2.2.6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300" b="1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راهنماهاي باليني معتبراز جمله راهنماهاي باليني سازمان جهاني بهداشت را در زمينه بهداشت دست اجرا مي نمايد.</a:t>
                      </a:r>
                      <a:endParaRPr lang="en-US" sz="13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1287535">
                <a:tc>
                  <a:txBody>
                    <a:bodyPr/>
                    <a:lstStyle/>
                    <a:p>
                      <a:pPr rtl="1"/>
                      <a:endParaRPr lang="fa-IR" sz="1300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300" b="1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2.1.2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تميزي ، ضد عفوني و استريليزاسيون مناسب كليه تجهيزات را با تأكيد خاص بر واحدها و بخشهای پر خطر تضمین مي نمايد. </a:t>
                      </a:r>
                      <a:endParaRPr lang="en-US" sz="13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2.2.2.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وجود دائمي و صحت کاركرد تجهيزات و وسايل ضروري جهت پيشگيري و كنترل عفونت  را تضمین مي نمايد.</a:t>
                      </a:r>
                      <a:endParaRPr lang="en-US" sz="13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2.2.7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ضروري است بمنظور شناسايي عفونت هاي كلونيزه شده و قابل انتقال كاركنان قبل از استخدام و بطور منظم پس از استخدام غربالگري شوند .                   </a:t>
                      </a:r>
                      <a:endParaRPr lang="en-US" sz="13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1381833"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3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300" b="1">
                          <a:latin typeface="Calibri"/>
                          <a:ea typeface="Times New Roman"/>
                          <a:cs typeface="2  Nazanin" pitchFamily="2" charset="-78"/>
                        </a:rPr>
                        <a:t>2.2.3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300" b="1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داراي سيستم پايش عفونت هاي مكتسبه از مراقبت سلامت مي باشد .</a:t>
                      </a:r>
                      <a:endParaRPr lang="en-US" sz="13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2.2.8</a:t>
                      </a:r>
                      <a:r>
                        <a:rPr lang="en-US" sz="12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2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جهت محافطت  از كاركنان ، ارائه کنندگان داوطلب خدمات و ملاقات كنندگان در قبال عفونت هاي مكتسبه از خدمات بهداشتي تمهیداتی از جمله واكسن هپاتيت "ب " ارائه مي نمايد.</a:t>
                      </a:r>
                      <a:endParaRPr lang="en-US" sz="12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1114774"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3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300" b="1">
                          <a:latin typeface="Calibri"/>
                          <a:ea typeface="Times New Roman"/>
                          <a:cs typeface="2  Nazanin" pitchFamily="2" charset="-78"/>
                        </a:rPr>
                        <a:t>2.2.3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300" b="1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داراي دستورالعمل های ايزولاسيون ، تعاريف و احتياطات عمومي كنترل و پيشگيري عفونت  فعال ودر حال اجرا است .</a:t>
                      </a:r>
                      <a:endParaRPr lang="en-US" sz="13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2.2.9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جهت بستري و مدیریت درمان  بيماران  سیستم ها و روشهای های فعال اجرایی دارد.</a:t>
                      </a:r>
                      <a:endParaRPr lang="en-US" sz="13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</a:tr>
              <a:tr h="1191011"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2 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3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2.2.5</a:t>
                      </a:r>
                      <a:r>
                        <a:rPr lang="en-US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c</a:t>
                      </a:r>
                      <a:r>
                        <a:rPr lang="fa-IR" sz="1300" b="1" dirty="0">
                          <a:latin typeface="Calibri"/>
                          <a:ea typeface="Times New Roman"/>
                          <a:cs typeface="2  Nazanin" pitchFamily="2" charset="-78"/>
                        </a:rPr>
                        <a:t> بيمارستان  بمنظوركاهش مقاومت ميكروبي ، خط مشي  وروشها ی ا استفاده منطقي از آنتي بيوتيكها را اجرا می نماید.</a:t>
                      </a:r>
                      <a:endParaRPr lang="en-US" sz="1300" b="1" dirty="0">
                        <a:latin typeface="Calibri"/>
                        <a:ea typeface="Times New Roman"/>
                        <a:cs typeface="2 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300" b="1" dirty="0">
                        <a:cs typeface="2 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fa-IR" sz="2400" dirty="0" smtClean="0">
                <a:ea typeface="Times New Roman"/>
                <a:cs typeface="0 Titr Bold" pitchFamily="2" charset="-78"/>
              </a:rPr>
              <a:t>2</a:t>
            </a:r>
            <a:r>
              <a:rPr lang="ar-SA" sz="2400" b="1" dirty="0" smtClean="0">
                <a:ea typeface="Times New Roman"/>
                <a:cs typeface="2  Nazanin" pitchFamily="2" charset="-78"/>
              </a:rPr>
              <a:t>.</a:t>
            </a:r>
            <a:r>
              <a:rPr lang="en-US" sz="2400" b="1" dirty="0" smtClean="0">
                <a:ea typeface="Times New Roman"/>
                <a:cs typeface="2  Nazanin" pitchFamily="2" charset="-78"/>
              </a:rPr>
              <a:t>C</a:t>
            </a:r>
            <a:r>
              <a:rPr lang="fa-IR" sz="2400" b="1" dirty="0" smtClean="0">
                <a:ea typeface="Times New Roman"/>
                <a:cs typeface="2  Nazanin" pitchFamily="2" charset="-78"/>
              </a:rPr>
              <a:t> :</a:t>
            </a:r>
            <a:r>
              <a:rPr lang="ar-SA" sz="2400" b="1" dirty="0" smtClean="0">
                <a:ea typeface="Times New Roman"/>
                <a:cs typeface="2  Nazanin" pitchFamily="2" charset="-78"/>
              </a:rPr>
              <a:t> </a:t>
            </a:r>
            <a:r>
              <a:rPr lang="fa-IR" sz="2400" b="1" dirty="0" smtClean="0">
                <a:solidFill>
                  <a:schemeClr val="dk1"/>
                </a:solidFill>
                <a:cs typeface="2  Nazanin" pitchFamily="2" charset="-78"/>
              </a:rPr>
              <a:t>سیستم کاهش عفونت هاي مکتسبه از مراقبت سلامت</a:t>
            </a:r>
            <a:r>
              <a:rPr lang="en-US" sz="2400" b="1" dirty="0" smtClean="0">
                <a:ea typeface="Times New Roman"/>
                <a:cs typeface="2  Nazanin" pitchFamily="2" charset="-78"/>
              </a:rPr>
              <a:t/>
            </a:r>
            <a:br>
              <a:rPr lang="en-US" sz="2400" b="1" dirty="0" smtClean="0">
                <a:ea typeface="Times New Roman"/>
                <a:cs typeface="2  Nazanin" pitchFamily="2" charset="-78"/>
              </a:rPr>
            </a:br>
            <a:endParaRPr lang="fa-IR" sz="2400" b="1" dirty="0">
              <a:cs typeface="2 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r>
              <a:rPr lang="fa-IR" sz="2000" b="1" dirty="0" smtClean="0">
                <a:cs typeface="2  Nazanin" pitchFamily="2" charset="-78"/>
              </a:rPr>
              <a:t>ساختارسازماني – شرح وظايف ( رابطين كنترل عفونت بعنوان ساب چارت )</a:t>
            </a:r>
          </a:p>
          <a:p>
            <a:r>
              <a:rPr lang="fa-IR" sz="2000" b="1" dirty="0" smtClean="0">
                <a:cs typeface="2  Nazanin" pitchFamily="2" charset="-78"/>
              </a:rPr>
              <a:t>صورتجلسات</a:t>
            </a:r>
          </a:p>
          <a:p>
            <a:r>
              <a:rPr lang="fa-IR" sz="2000" b="1" dirty="0" smtClean="0">
                <a:cs typeface="2  Nazanin" pitchFamily="2" charset="-78"/>
              </a:rPr>
              <a:t>برنامه پيشگيري و كنترل عفونت</a:t>
            </a:r>
          </a:p>
          <a:p>
            <a:r>
              <a:rPr lang="fa-IR" sz="2000" b="1" dirty="0" smtClean="0">
                <a:cs typeface="2  Nazanin" pitchFamily="2" charset="-78"/>
              </a:rPr>
              <a:t>خط مشي و روش هاي اجرايي پيشگيري و كنترل عفونت( بخش هاي پر خطر)</a:t>
            </a:r>
          </a:p>
          <a:p>
            <a:r>
              <a:rPr lang="fa-IR" sz="2000" b="1" dirty="0" smtClean="0">
                <a:cs typeface="2  Nazanin" pitchFamily="2" charset="-78"/>
              </a:rPr>
              <a:t>راهنما هاي پيشگيري و كنترل عفونت</a:t>
            </a:r>
          </a:p>
          <a:p>
            <a:r>
              <a:rPr lang="fa-IR" sz="2000" b="1" dirty="0" smtClean="0">
                <a:cs typeface="2  Nazanin" pitchFamily="2" charset="-78"/>
              </a:rPr>
              <a:t>تضمين ضدعفوني و استريليزاسيون( خط مشي و روش اجرايي )</a:t>
            </a:r>
          </a:p>
          <a:p>
            <a:r>
              <a:rPr lang="fa-IR" sz="2000" b="1" dirty="0" smtClean="0">
                <a:cs typeface="2  Nazanin" pitchFamily="2" charset="-78"/>
              </a:rPr>
              <a:t>تضمين كار كرد تجهيزات و وسايل ضروري جهت پيشگيري و كنترل عفونت ( خط مشي و روش اجرايي )</a:t>
            </a:r>
          </a:p>
          <a:p>
            <a:r>
              <a:rPr lang="fa-IR" sz="2000" b="1" dirty="0" smtClean="0">
                <a:cs typeface="2  Nazanin" pitchFamily="2" charset="-78"/>
              </a:rPr>
              <a:t>نظام مراقبت عفونتها ي بيمارستاني</a:t>
            </a:r>
          </a:p>
          <a:p>
            <a:r>
              <a:rPr lang="fa-IR" sz="2000" b="1" dirty="0" smtClean="0">
                <a:cs typeface="2  Nazanin" pitchFamily="2" charset="-78"/>
              </a:rPr>
              <a:t>ايزولاسيون( خط مشي  و اجرا )</a:t>
            </a:r>
          </a:p>
          <a:p>
            <a:r>
              <a:rPr lang="fa-IR" sz="2000" b="1" dirty="0" smtClean="0">
                <a:cs typeface="2  Nazanin" pitchFamily="2" charset="-78"/>
              </a:rPr>
              <a:t>برنامه كاهش مقاومت آنتي بيوتيكي ( خط مشي و روش اجرايي )</a:t>
            </a:r>
          </a:p>
          <a:p>
            <a:r>
              <a:rPr lang="fa-IR" sz="2000" b="1" dirty="0" smtClean="0">
                <a:cs typeface="2  Nazanin" pitchFamily="2" charset="-78"/>
              </a:rPr>
              <a:t>بهداشت دست ( خط مشي ، دستورالعمل  و پايش )</a:t>
            </a:r>
          </a:p>
          <a:p>
            <a:r>
              <a:rPr lang="fa-IR" sz="2000" b="1" dirty="0" smtClean="0">
                <a:cs typeface="2  Nazanin" pitchFamily="2" charset="-78"/>
              </a:rPr>
              <a:t>پايش برنامه هاي پيشگيري و كنترل عفونت</a:t>
            </a:r>
          </a:p>
          <a:p>
            <a:endParaRPr lang="fa-IR" sz="2400" b="1" dirty="0">
              <a:cs typeface="2 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397</TotalTime>
  <Words>2201</Words>
  <Application>Microsoft Office PowerPoint</Application>
  <PresentationFormat>On-screen Show (4:3)</PresentationFormat>
  <Paragraphs>213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Slide 1</vt:lpstr>
      <vt:lpstr>استانداردهاي ايمني بيمار</vt:lpstr>
      <vt:lpstr>Slide 3</vt:lpstr>
      <vt:lpstr>Slide 4</vt:lpstr>
      <vt:lpstr>Slide 5</vt:lpstr>
      <vt:lpstr>1.C : بيمارستان داراي مدیریت ارشد اثربخش می باشد و ايمني بيمار را لحاظ  می نماید .  </vt:lpstr>
      <vt:lpstr>1.C : بيمارستان داراي مدیریت ارشد اثربخش می باشد و ايمني بيمار را لحاظ  می نماید</vt:lpstr>
      <vt:lpstr>Slide 8</vt:lpstr>
      <vt:lpstr>2.C : سیستم کاهش عفونت هاي مکتسبه از مراقبت سلامت </vt:lpstr>
      <vt:lpstr>2.C : سیستم کاهش عفونت هاي مکتسبه از مراقبت سلامت </vt:lpstr>
      <vt:lpstr>Slide 11</vt:lpstr>
      <vt:lpstr>3.C  :ايمني خون و فرآورده هاي خوني </vt:lpstr>
      <vt:lpstr>Slide 13</vt:lpstr>
      <vt:lpstr>4.C : تزريقات و مصون سازي ايمن </vt:lpstr>
      <vt:lpstr>Slide 15</vt:lpstr>
      <vt:lpstr>5.C   سيستم داروئي بيمارستان ايمن  </vt:lpstr>
      <vt:lpstr>5.C   سيستم داروئي بيمارستان ايمن  </vt:lpstr>
      <vt:lpstr>Slide 18</vt:lpstr>
      <vt:lpstr>6C : سيستم مدارك پزشكي </vt:lpstr>
      <vt:lpstr>6C : سيستم مدارك پزشكي </vt:lpstr>
      <vt:lpstr>Slide 21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Sina</dc:creator>
  <cp:lastModifiedBy>MRT</cp:lastModifiedBy>
  <cp:revision>50</cp:revision>
  <dcterms:created xsi:type="dcterms:W3CDTF">2013-03-06T07:22:28Z</dcterms:created>
  <dcterms:modified xsi:type="dcterms:W3CDTF">2013-03-13T06:14:51Z</dcterms:modified>
</cp:coreProperties>
</file>