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  <p:sldId id="258" r:id="rId3"/>
    <p:sldId id="259" r:id="rId4"/>
    <p:sldId id="266" r:id="rId5"/>
    <p:sldId id="261" r:id="rId6"/>
    <p:sldId id="268" r:id="rId7"/>
    <p:sldId id="273" r:id="rId8"/>
    <p:sldId id="265" r:id="rId9"/>
    <p:sldId id="269" r:id="rId10"/>
    <p:sldId id="270" r:id="rId11"/>
    <p:sldId id="264" r:id="rId12"/>
    <p:sldId id="271" r:id="rId13"/>
    <p:sldId id="263" r:id="rId14"/>
    <p:sldId id="272" r:id="rId15"/>
    <p:sldId id="262" r:id="rId16"/>
    <p:sldId id="274" r:id="rId17"/>
    <p:sldId id="275" r:id="rId18"/>
    <p:sldId id="267" r:id="rId19"/>
    <p:sldId id="276" r:id="rId20"/>
    <p:sldId id="277" r:id="rId21"/>
    <p:sldId id="260" r:id="rId22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7" d="100"/>
          <a:sy n="67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7E02F-CCCB-45AB-ABBE-BE07EE144DBE}" type="datetimeFigureOut">
              <a:rPr lang="fa-IR" smtClean="0"/>
              <a:pPr/>
              <a:t>1434/05/02</a:t>
            </a:fld>
            <a:endParaRPr lang="fa-I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627EC-421C-41DC-9EDE-EACD03E60A0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7E02F-CCCB-45AB-ABBE-BE07EE144DBE}" type="datetimeFigureOut">
              <a:rPr lang="fa-IR" smtClean="0"/>
              <a:pPr/>
              <a:t>1434/05/02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627EC-421C-41DC-9EDE-EACD03E60A0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7E02F-CCCB-45AB-ABBE-BE07EE144DBE}" type="datetimeFigureOut">
              <a:rPr lang="fa-IR" smtClean="0"/>
              <a:pPr/>
              <a:t>1434/05/02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627EC-421C-41DC-9EDE-EACD03E60A0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7E02F-CCCB-45AB-ABBE-BE07EE144DBE}" type="datetimeFigureOut">
              <a:rPr lang="fa-IR" smtClean="0"/>
              <a:pPr/>
              <a:t>1434/05/02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627EC-421C-41DC-9EDE-EACD03E60A0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7E02F-CCCB-45AB-ABBE-BE07EE144DBE}" type="datetimeFigureOut">
              <a:rPr lang="fa-IR" smtClean="0"/>
              <a:pPr/>
              <a:t>1434/05/02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627EC-421C-41DC-9EDE-EACD03E60A0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7E02F-CCCB-45AB-ABBE-BE07EE144DBE}" type="datetimeFigureOut">
              <a:rPr lang="fa-IR" smtClean="0"/>
              <a:pPr/>
              <a:t>1434/05/02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627EC-421C-41DC-9EDE-EACD03E60A0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7E02F-CCCB-45AB-ABBE-BE07EE144DBE}" type="datetimeFigureOut">
              <a:rPr lang="fa-IR" smtClean="0"/>
              <a:pPr/>
              <a:t>1434/05/02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627EC-421C-41DC-9EDE-EACD03E60A0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7E02F-CCCB-45AB-ABBE-BE07EE144DBE}" type="datetimeFigureOut">
              <a:rPr lang="fa-IR" smtClean="0"/>
              <a:pPr/>
              <a:t>1434/05/02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627EC-421C-41DC-9EDE-EACD03E60A0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7E02F-CCCB-45AB-ABBE-BE07EE144DBE}" type="datetimeFigureOut">
              <a:rPr lang="fa-IR" smtClean="0"/>
              <a:pPr/>
              <a:t>1434/05/02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627EC-421C-41DC-9EDE-EACD03E60A0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7E02F-CCCB-45AB-ABBE-BE07EE144DBE}" type="datetimeFigureOut">
              <a:rPr lang="fa-IR" smtClean="0"/>
              <a:pPr/>
              <a:t>1434/05/02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627EC-421C-41DC-9EDE-EACD03E60A0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7E02F-CCCB-45AB-ABBE-BE07EE144DBE}" type="datetimeFigureOut">
              <a:rPr lang="fa-IR" smtClean="0"/>
              <a:pPr/>
              <a:t>1434/05/02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75627EC-421C-41DC-9EDE-EACD03E60A02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417E02F-CCCB-45AB-ABBE-BE07EE144DBE}" type="datetimeFigureOut">
              <a:rPr lang="fa-IR" smtClean="0"/>
              <a:pPr/>
              <a:t>1434/05/02</a:t>
            </a:fld>
            <a:endParaRPr lang="fa-I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75627EC-421C-41DC-9EDE-EACD03E60A02}" type="slidenum">
              <a:rPr lang="fa-IR" smtClean="0"/>
              <a:pPr/>
              <a:t>‹#›</a:t>
            </a:fld>
            <a:endParaRPr lang="fa-I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 descr="23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 fontScale="90000"/>
          </a:bodyPr>
          <a:lstStyle/>
          <a:p>
            <a:pPr algn="ctr"/>
            <a:r>
              <a:rPr lang="fa-IR" sz="2400" b="1" dirty="0" smtClean="0">
                <a:ea typeface="Times New Roman"/>
                <a:cs typeface="2  Nazanin" pitchFamily="2" charset="-78"/>
              </a:rPr>
              <a:t>2</a:t>
            </a:r>
            <a:r>
              <a:rPr lang="ar-SA" sz="2400" b="1" dirty="0" smtClean="0">
                <a:ea typeface="Times New Roman"/>
                <a:cs typeface="2  Nazanin" pitchFamily="2" charset="-78"/>
              </a:rPr>
              <a:t>.</a:t>
            </a:r>
            <a:r>
              <a:rPr lang="en-US" sz="2400" b="1" dirty="0" smtClean="0">
                <a:ea typeface="Times New Roman"/>
                <a:cs typeface="2  Nazanin" pitchFamily="2" charset="-78"/>
              </a:rPr>
              <a:t>C</a:t>
            </a:r>
            <a:r>
              <a:rPr lang="ar-SA" sz="2400" b="1" dirty="0" smtClean="0">
                <a:ea typeface="Times New Roman"/>
                <a:cs typeface="2  Nazanin" pitchFamily="2" charset="-78"/>
              </a:rPr>
              <a:t> </a:t>
            </a:r>
            <a:r>
              <a:rPr lang="fa-IR" sz="2400" b="1" dirty="0" smtClean="0">
                <a:ea typeface="Times New Roman"/>
                <a:cs typeface="2  Nazanin" pitchFamily="2" charset="-78"/>
              </a:rPr>
              <a:t>: </a:t>
            </a:r>
            <a:r>
              <a:rPr lang="fa-IR" sz="2400" b="1" dirty="0" smtClean="0">
                <a:solidFill>
                  <a:schemeClr val="dk1"/>
                </a:solidFill>
                <a:cs typeface="2  Nazanin" pitchFamily="2" charset="-78"/>
              </a:rPr>
              <a:t>سیستم کاهش عفونت هاي مکتسبه از مراقبت سلامت</a:t>
            </a:r>
            <a:r>
              <a:rPr lang="en-US" sz="2400" b="1" dirty="0" smtClean="0">
                <a:ea typeface="Times New Roman"/>
                <a:cs typeface="2  Nazanin" pitchFamily="2" charset="-78"/>
              </a:rPr>
              <a:t/>
            </a:r>
            <a:br>
              <a:rPr lang="en-US" sz="2400" b="1" dirty="0" smtClean="0">
                <a:ea typeface="Times New Roman"/>
                <a:cs typeface="2  Nazanin" pitchFamily="2" charset="-78"/>
              </a:rPr>
            </a:br>
            <a:endParaRPr lang="fa-IR" sz="2400" b="1" dirty="0">
              <a:cs typeface="2 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67302"/>
          </a:xfrm>
        </p:spPr>
        <p:txBody>
          <a:bodyPr/>
          <a:lstStyle/>
          <a:p>
            <a:r>
              <a:rPr lang="fa-IR" sz="2000" b="1" dirty="0" smtClean="0">
                <a:cs typeface="2  Nazanin" pitchFamily="2" charset="-78"/>
              </a:rPr>
              <a:t>ليست وسايل حفاظت فردي – پايش مستمر</a:t>
            </a:r>
          </a:p>
          <a:p>
            <a:r>
              <a:rPr lang="fa-IR" sz="2000" b="1" dirty="0" smtClean="0">
                <a:cs typeface="2  Nazanin" pitchFamily="2" charset="-78"/>
              </a:rPr>
              <a:t>غربالگري پرسنل براي شناسايي عفونت هاي كلونيزه قبل از استخدام (  شوع بكار )</a:t>
            </a:r>
          </a:p>
          <a:p>
            <a:r>
              <a:rPr lang="fa-IR" sz="2000" b="1" dirty="0" smtClean="0">
                <a:cs typeface="2  Nazanin" pitchFamily="2" charset="-78"/>
              </a:rPr>
              <a:t>واكسن هپاتيت </a:t>
            </a:r>
            <a:r>
              <a:rPr lang="en-US" sz="2000" b="1" dirty="0" smtClean="0">
                <a:cs typeface="2  Nazanin" pitchFamily="2" charset="-78"/>
              </a:rPr>
              <a:t> B</a:t>
            </a:r>
            <a:r>
              <a:rPr lang="fa-IR" sz="2000" b="1" dirty="0" smtClean="0">
                <a:cs typeface="2  Nazanin" pitchFamily="2" charset="-78"/>
              </a:rPr>
              <a:t> ( پرسنل و ملاقات كنندگان )</a:t>
            </a:r>
          </a:p>
          <a:p>
            <a:r>
              <a:rPr lang="fa-IR" sz="2000" b="1" dirty="0" smtClean="0">
                <a:cs typeface="2  Nazanin" pitchFamily="2" charset="-78"/>
              </a:rPr>
              <a:t>برنامه تعيين محل بستري و مديريت بيماران ( خط مشي و روش اجرايي )</a:t>
            </a:r>
          </a:p>
          <a:p>
            <a:r>
              <a:rPr lang="fa-IR" sz="2000" b="1" dirty="0" smtClean="0">
                <a:cs typeface="2  Nazanin" pitchFamily="2" charset="-78"/>
              </a:rPr>
              <a:t>آموزش روش هاي كنترل عفونت به پرسنل</a:t>
            </a:r>
          </a:p>
          <a:p>
            <a:r>
              <a:rPr lang="fa-IR" sz="2000" b="1" dirty="0" smtClean="0">
                <a:cs typeface="2  Nazanin" pitchFamily="2" charset="-78"/>
              </a:rPr>
              <a:t>ياد آور ها ( پوستر آموزشي )</a:t>
            </a:r>
          </a:p>
          <a:p>
            <a:r>
              <a:rPr lang="fa-IR" sz="2000" b="1" dirty="0" smtClean="0">
                <a:cs typeface="2  Nazanin" pitchFamily="2" charset="-78"/>
              </a:rPr>
              <a:t>بررسي موارد طغيان</a:t>
            </a:r>
          </a:p>
          <a:p>
            <a:endParaRPr lang="fa-IR" sz="2000" b="1" dirty="0" smtClean="0">
              <a:cs typeface="2  Nazanin" pitchFamily="2" charset="-78"/>
            </a:endParaRPr>
          </a:p>
          <a:p>
            <a:endParaRPr lang="fa-IR" b="1" dirty="0">
              <a:cs typeface="2  Nazanin" pitchFamily="2" charset="-7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-1" y="142852"/>
          <a:ext cx="9144001" cy="665428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228748"/>
                <a:gridCol w="1457315"/>
                <a:gridCol w="2402247"/>
                <a:gridCol w="2226892"/>
                <a:gridCol w="1828799"/>
              </a:tblGrid>
              <a:tr h="940582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600" b="1" dirty="0" smtClean="0">
                          <a:latin typeface="Calibri"/>
                          <a:ea typeface="Times New Roman"/>
                          <a:cs typeface="2  Nazanin" pitchFamily="2" charset="-78"/>
                        </a:rPr>
                        <a:t>حيطه اصلي</a:t>
                      </a:r>
                      <a:endParaRPr lang="en-US" sz="1600" b="1" dirty="0">
                        <a:latin typeface="Calibri"/>
                        <a:ea typeface="Times New Roman"/>
                        <a:cs typeface="2 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dirty="0" smtClean="0">
                          <a:latin typeface="Calibri"/>
                          <a:ea typeface="Times New Roman"/>
                          <a:cs typeface="2  Nazanin" pitchFamily="2" charset="-78"/>
                        </a:rPr>
                        <a:t>حیطه فرعی                        </a:t>
                      </a:r>
                      <a:endParaRPr lang="en-US" sz="1600" b="1" dirty="0" smtClean="0">
                        <a:latin typeface="Calibri"/>
                        <a:ea typeface="Times New Roman"/>
                        <a:cs typeface="2 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dirty="0" smtClean="0">
                          <a:cs typeface="2  Nazanin" pitchFamily="2" charset="-78"/>
                        </a:rPr>
                        <a:t>استاندارد حياتي</a:t>
                      </a:r>
                      <a:endParaRPr lang="fa-IR" sz="1600" b="1" dirty="0">
                        <a:cs typeface="2  Nazanin" pitchFamily="2" charset="-78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baseline="0" dirty="0" smtClean="0">
                          <a:solidFill>
                            <a:srgbClr val="0033CC"/>
                          </a:solidFill>
                          <a:cs typeface="2  Nazanin" pitchFamily="2" charset="-78"/>
                        </a:rPr>
                        <a:t>استاندارد محوري</a:t>
                      </a:r>
                      <a:endParaRPr lang="fa-IR" sz="1600" b="1" baseline="0" dirty="0">
                        <a:solidFill>
                          <a:srgbClr val="0033CC"/>
                        </a:solidFill>
                        <a:cs typeface="2  Nazanin" pitchFamily="2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600" b="1" dirty="0" smtClean="0">
                          <a:cs typeface="2  Nazanin" pitchFamily="2" charset="-78"/>
                        </a:rPr>
                        <a:t>استاندارد پيشرفته</a:t>
                      </a:r>
                      <a:endParaRPr lang="fa-IR" sz="1600" b="1" dirty="0">
                        <a:cs typeface="2  Nazanin" pitchFamily="2" charset="-78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182076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2  Nazanin" pitchFamily="2" charset="-78"/>
                        </a:rPr>
                        <a:t>حيطه</a:t>
                      </a:r>
                      <a:r>
                        <a:rPr kumimoji="0"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2  Nazanin" pitchFamily="2" charset="-78"/>
                        </a:rPr>
                        <a:t> C</a:t>
                      </a:r>
                      <a:r>
                        <a:rPr kumimoji="0" lang="ar-SA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2  Nazanin" pitchFamily="2" charset="-78"/>
                        </a:rPr>
                        <a:t>:</a:t>
                      </a:r>
                      <a:r>
                        <a:rPr kumimoji="0" lang="fa-I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2  Nazanin" pitchFamily="2" charset="-78"/>
                        </a:rPr>
                        <a:t> استانداردهاي خدمات ايمن باليني مبتني بر شواهد</a:t>
                      </a:r>
                      <a:endParaRPr kumimoji="0" lang="en-US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2  Nazanin" pitchFamily="2" charset="-78"/>
                      </a:endParaRPr>
                    </a:p>
                    <a:p>
                      <a:pPr rtl="1"/>
                      <a:endParaRPr lang="fa-IR" sz="1600" b="1" dirty="0">
                        <a:cs typeface="2 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 smtClean="0">
                          <a:latin typeface="Calibri"/>
                          <a:ea typeface="Times New Roman"/>
                          <a:cs typeface="2  Nazanin" pitchFamily="2" charset="-78"/>
                        </a:rPr>
                        <a:t>3</a:t>
                      </a:r>
                      <a:r>
                        <a:rPr lang="ar-SA" sz="1600" b="1" dirty="0" smtClean="0">
                          <a:latin typeface="Calibri"/>
                          <a:ea typeface="Times New Roman"/>
                          <a:cs typeface="2  Nazanin" pitchFamily="2" charset="-78"/>
                        </a:rPr>
                        <a:t>.</a:t>
                      </a:r>
                      <a:r>
                        <a:rPr lang="en-US" sz="1600" b="1" dirty="0" smtClean="0">
                          <a:latin typeface="Calibri"/>
                          <a:ea typeface="Times New Roman"/>
                          <a:cs typeface="2  Nazanin" pitchFamily="2" charset="-78"/>
                        </a:rPr>
                        <a:t>C</a:t>
                      </a:r>
                      <a:r>
                        <a:rPr lang="ar-SA" sz="1600" b="1" dirty="0" smtClean="0">
                          <a:latin typeface="Calibri"/>
                          <a:ea typeface="Times New Roman"/>
                          <a:cs typeface="2  Nazanin" pitchFamily="2" charset="-78"/>
                        </a:rPr>
                        <a:t> </a:t>
                      </a:r>
                      <a:r>
                        <a:rPr kumimoji="0" lang="fa-I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2  Nazanin" pitchFamily="2" charset="-78"/>
                        </a:rPr>
                        <a:t>ايمني خون و فرآورده هاي خوني</a:t>
                      </a:r>
                      <a:endParaRPr lang="en-US" sz="1600" b="1" dirty="0" smtClean="0">
                        <a:latin typeface="Calibri"/>
                        <a:ea typeface="Times New Roman"/>
                        <a:cs typeface="2  Nazanin" pitchFamily="2" charset="-78"/>
                      </a:endParaRPr>
                    </a:p>
                    <a:p>
                      <a:pPr rtl="1"/>
                      <a:endParaRPr lang="fa-IR" sz="1600" b="1" dirty="0">
                        <a:cs typeface="2 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600" b="1" dirty="0">
                          <a:latin typeface="Calibri"/>
                          <a:ea typeface="Times New Roman"/>
                          <a:cs typeface="2  Nazanin" pitchFamily="2" charset="-78"/>
                        </a:rPr>
                        <a:t>3.1.1.</a:t>
                      </a:r>
                      <a:r>
                        <a:rPr lang="en-US" sz="1600" b="1" dirty="0">
                          <a:latin typeface="Calibri"/>
                          <a:ea typeface="Times New Roman"/>
                          <a:cs typeface="2  Nazanin" pitchFamily="2" charset="-78"/>
                        </a:rPr>
                        <a:t>c</a:t>
                      </a:r>
                      <a:r>
                        <a:rPr lang="fa-IR" sz="1600" b="1" dirty="0">
                          <a:latin typeface="Calibri"/>
                          <a:ea typeface="Times New Roman"/>
                          <a:cs typeface="2  Nazanin" pitchFamily="2" charset="-78"/>
                        </a:rPr>
                        <a:t> بيمارستان راهنماهاي باليني معتبراز جمله راهنماهاي سازمان جهاني بهداشت را در زمینه خون و فرآورده هاي خونی ايمن اجرا مي نمايد.</a:t>
                      </a:r>
                      <a:endParaRPr lang="en-US" sz="1600" b="1" dirty="0">
                        <a:latin typeface="Calibri"/>
                        <a:ea typeface="Times New Roman"/>
                        <a:cs typeface="2 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600" b="1">
                          <a:latin typeface="Calibri"/>
                          <a:ea typeface="Times New Roman"/>
                          <a:cs typeface="2  Nazanin" pitchFamily="2" charset="-78"/>
                        </a:rPr>
                        <a:t>3.2.1.</a:t>
                      </a:r>
                      <a:r>
                        <a:rPr lang="en-US" sz="1600" b="1" dirty="0">
                          <a:latin typeface="Calibri"/>
                          <a:ea typeface="Times New Roman"/>
                          <a:cs typeface="2  Nazanin" pitchFamily="2" charset="-78"/>
                        </a:rPr>
                        <a:t>c</a:t>
                      </a:r>
                      <a:r>
                        <a:rPr lang="fa-IR" sz="1600" b="1">
                          <a:latin typeface="Calibri"/>
                          <a:ea typeface="Times New Roman"/>
                          <a:cs typeface="2  Nazanin" pitchFamily="2" charset="-78"/>
                        </a:rPr>
                        <a:t> بيمارستان شناسایی ایمن نمونه خون بیماران جهت کراس مچ با استفاده از دو شناسه انحصاری تضمین می نماید.</a:t>
                      </a:r>
                      <a:endParaRPr lang="en-US" sz="1600" b="1" dirty="0">
                        <a:latin typeface="Calibri"/>
                        <a:ea typeface="Times New Roman"/>
                        <a:cs typeface="2 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600" b="1" dirty="0">
                          <a:latin typeface="Calibri"/>
                          <a:ea typeface="Times New Roman"/>
                          <a:cs typeface="2  Nazanin" pitchFamily="2" charset="-78"/>
                        </a:rPr>
                        <a:t>3.3.1.</a:t>
                      </a:r>
                      <a:r>
                        <a:rPr lang="en-US" sz="1600" b="1" dirty="0">
                          <a:latin typeface="Calibri"/>
                          <a:ea typeface="Times New Roman"/>
                          <a:cs typeface="2  Nazanin" pitchFamily="2" charset="-78"/>
                        </a:rPr>
                        <a:t>c</a:t>
                      </a:r>
                      <a:r>
                        <a:rPr lang="fa-IR" sz="1600" b="1" dirty="0">
                          <a:latin typeface="Calibri"/>
                          <a:ea typeface="Times New Roman"/>
                          <a:cs typeface="2  Nazanin" pitchFamily="2" charset="-78"/>
                        </a:rPr>
                        <a:t> بيمارستان خدمات بالینی را استفاده می نماید که خونروی و نیاز به ترانسفوزیون خون را کاهش می </a:t>
                      </a:r>
                      <a:r>
                        <a:rPr lang="fa-IR" sz="1600" b="1" i="1" dirty="0">
                          <a:latin typeface="Calibri"/>
                          <a:ea typeface="Times New Roman"/>
                          <a:cs typeface="2  Nazanin" pitchFamily="2" charset="-78"/>
                        </a:rPr>
                        <a:t>دهد</a:t>
                      </a:r>
                      <a:r>
                        <a:rPr lang="fa-IR" sz="1600" b="1" dirty="0">
                          <a:latin typeface="Calibri"/>
                          <a:ea typeface="Times New Roman"/>
                          <a:cs typeface="2  Nazanin" pitchFamily="2" charset="-78"/>
                        </a:rPr>
                        <a:t> .</a:t>
                      </a:r>
                      <a:endParaRPr lang="en-US" sz="1600" b="1" dirty="0">
                        <a:latin typeface="Calibri"/>
                        <a:ea typeface="Times New Roman"/>
                        <a:cs typeface="2  Nazanin" pitchFamily="2" charset="-78"/>
                      </a:endParaRPr>
                    </a:p>
                  </a:txBody>
                  <a:tcPr marL="68580" marR="68580" marT="0" marB="0"/>
                </a:tc>
              </a:tr>
              <a:tr h="1479303">
                <a:tc>
                  <a:txBody>
                    <a:bodyPr/>
                    <a:lstStyle/>
                    <a:p>
                      <a:pPr rtl="1"/>
                      <a:endParaRPr lang="fa-IR" sz="1600" b="1">
                        <a:cs typeface="2 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sz="1600" b="1" dirty="0">
                        <a:cs typeface="2 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600" b="1" dirty="0">
                          <a:latin typeface="Calibri"/>
                          <a:ea typeface="Times New Roman"/>
                          <a:cs typeface="2  Nazanin" pitchFamily="2" charset="-78"/>
                        </a:rPr>
                        <a:t>3.1.2.</a:t>
                      </a:r>
                      <a:r>
                        <a:rPr lang="en-US" sz="1600" b="1" dirty="0">
                          <a:latin typeface="Calibri"/>
                          <a:ea typeface="Times New Roman"/>
                          <a:cs typeface="2  Nazanin" pitchFamily="2" charset="-78"/>
                        </a:rPr>
                        <a:t>c</a:t>
                      </a:r>
                      <a:r>
                        <a:rPr lang="fa-IR" sz="1600" b="1" dirty="0">
                          <a:latin typeface="Calibri"/>
                          <a:ea typeface="Times New Roman"/>
                          <a:cs typeface="2  Nazanin" pitchFamily="2" charset="-78"/>
                        </a:rPr>
                        <a:t>  بيمارستان دارای روشهاي ایمن قبل از ترانسفوزیون خون برای مثال ثبت نام و انتخاب و ردداوطلبين و غربالگری خون در مواردي مثل </a:t>
                      </a:r>
                      <a:r>
                        <a:rPr lang="en-US" sz="1600" b="1" dirty="0">
                          <a:latin typeface="Calibri"/>
                          <a:ea typeface="Times New Roman"/>
                          <a:cs typeface="2  Nazanin" pitchFamily="2" charset="-78"/>
                        </a:rPr>
                        <a:t>HIV </a:t>
                      </a:r>
                      <a:r>
                        <a:rPr lang="fa-IR" sz="1600" b="1" dirty="0">
                          <a:latin typeface="Calibri"/>
                          <a:ea typeface="Times New Roman"/>
                          <a:cs typeface="2  Nazanin" pitchFamily="2" charset="-78"/>
                        </a:rPr>
                        <a:t>و</a:t>
                      </a:r>
                      <a:r>
                        <a:rPr lang="en-US" sz="1600" b="1" dirty="0">
                          <a:latin typeface="Calibri"/>
                          <a:ea typeface="Times New Roman"/>
                          <a:cs typeface="2  Nazanin" pitchFamily="2" charset="-78"/>
                        </a:rPr>
                        <a:t>HBV</a:t>
                      </a:r>
                      <a:r>
                        <a:rPr lang="fa-IR" sz="1600" b="1" dirty="0">
                          <a:latin typeface="Calibri"/>
                          <a:ea typeface="Times New Roman"/>
                          <a:cs typeface="2  Nazanin" pitchFamily="2" charset="-78"/>
                        </a:rPr>
                        <a:t> است..</a:t>
                      </a:r>
                      <a:endParaRPr lang="en-US" sz="1600" b="1" dirty="0">
                        <a:latin typeface="Calibri"/>
                        <a:ea typeface="Times New Roman"/>
                        <a:cs typeface="2 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600" b="1" dirty="0">
                          <a:latin typeface="Calibri"/>
                          <a:ea typeface="Times New Roman"/>
                          <a:cs typeface="2  Nazanin" pitchFamily="2" charset="-78"/>
                        </a:rPr>
                        <a:t>3.2.2.</a:t>
                      </a:r>
                      <a:r>
                        <a:rPr lang="en-US" sz="1600" b="1" dirty="0">
                          <a:latin typeface="Calibri"/>
                          <a:ea typeface="Times New Roman"/>
                          <a:cs typeface="2  Nazanin" pitchFamily="2" charset="-78"/>
                        </a:rPr>
                        <a:t>c</a:t>
                      </a:r>
                      <a:r>
                        <a:rPr lang="fa-IR" sz="1600" b="1" dirty="0">
                          <a:latin typeface="Calibri"/>
                          <a:ea typeface="Times New Roman"/>
                          <a:cs typeface="2  Nazanin" pitchFamily="2" charset="-78"/>
                        </a:rPr>
                        <a:t> بيمارستان تجویز خون و فرآورده هاي خوني به روش ایمن را اجرا می نماید  </a:t>
                      </a:r>
                      <a:endParaRPr lang="en-US" sz="1600" b="1" dirty="0">
                        <a:latin typeface="Calibri"/>
                        <a:ea typeface="Times New Roman"/>
                        <a:cs typeface="2 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/>
                      <a:endParaRPr lang="fa-IR" sz="1600" b="1" dirty="0">
                        <a:cs typeface="2  Nazanin" pitchFamily="2" charset="-78"/>
                      </a:endParaRPr>
                    </a:p>
                  </a:txBody>
                  <a:tcPr/>
                </a:tc>
              </a:tr>
              <a:tr h="1849128">
                <a:tc>
                  <a:txBody>
                    <a:bodyPr/>
                    <a:lstStyle/>
                    <a:p>
                      <a:pPr rtl="1"/>
                      <a:endParaRPr lang="fa-IR" sz="1600" b="1">
                        <a:cs typeface="2 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sz="1600" b="1">
                        <a:cs typeface="2 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a-IR" sz="1600" b="1" dirty="0">
                        <a:cs typeface="2 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600" b="1" dirty="0">
                          <a:latin typeface="Calibri"/>
                          <a:ea typeface="Times New Roman"/>
                          <a:cs typeface="2  Nazanin" pitchFamily="2" charset="-78"/>
                        </a:rPr>
                        <a:t>3.2.3</a:t>
                      </a:r>
                      <a:r>
                        <a:rPr lang="en-US" sz="1600" b="1" dirty="0">
                          <a:latin typeface="Calibri"/>
                          <a:ea typeface="Times New Roman"/>
                          <a:cs typeface="2  Nazanin" pitchFamily="2" charset="-78"/>
                        </a:rPr>
                        <a:t>c</a:t>
                      </a:r>
                      <a:r>
                        <a:rPr lang="fa-IR" sz="1600" b="1" dirty="0">
                          <a:latin typeface="Calibri"/>
                          <a:ea typeface="Times New Roman"/>
                          <a:cs typeface="2  Nazanin" pitchFamily="2" charset="-78"/>
                        </a:rPr>
                        <a:t> بيمارستان داراي خط مشی جهت مدیریت درمان  حوادث بعد ازترانسفوزیون خون می باشد .</a:t>
                      </a:r>
                      <a:endParaRPr lang="en-US" sz="1600" b="1" dirty="0">
                        <a:latin typeface="Calibri"/>
                        <a:ea typeface="Times New Roman"/>
                        <a:cs typeface="2 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/>
                      <a:endParaRPr lang="fa-IR" sz="1600" b="1" dirty="0">
                        <a:cs typeface="2  Nazanin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>
                <a:ea typeface="Times New Roman"/>
                <a:cs typeface="2  Nazanin" pitchFamily="2" charset="-78"/>
              </a:rPr>
              <a:t>3</a:t>
            </a:r>
            <a:r>
              <a:rPr lang="ar-SA" sz="2400" b="1" dirty="0" smtClean="0">
                <a:ea typeface="Times New Roman"/>
                <a:cs typeface="2  Nazanin" pitchFamily="2" charset="-78"/>
              </a:rPr>
              <a:t>.</a:t>
            </a:r>
            <a:r>
              <a:rPr lang="en-US" sz="2400" b="1" dirty="0" smtClean="0">
                <a:ea typeface="Times New Roman"/>
                <a:cs typeface="2  Nazanin" pitchFamily="2" charset="-78"/>
              </a:rPr>
              <a:t>C</a:t>
            </a:r>
            <a:r>
              <a:rPr lang="ar-SA" sz="2400" b="1" dirty="0" smtClean="0">
                <a:ea typeface="Times New Roman"/>
                <a:cs typeface="2  Nazanin" pitchFamily="2" charset="-78"/>
              </a:rPr>
              <a:t> </a:t>
            </a:r>
            <a:r>
              <a:rPr lang="en-US" sz="2400" b="1" dirty="0" smtClean="0">
                <a:ea typeface="Times New Roman"/>
                <a:cs typeface="2  Nazanin" pitchFamily="2" charset="-78"/>
              </a:rPr>
              <a:t> :</a:t>
            </a:r>
            <a:r>
              <a:rPr lang="fa-IR" sz="2400" b="1" dirty="0" smtClean="0">
                <a:solidFill>
                  <a:schemeClr val="dk1"/>
                </a:solidFill>
                <a:cs typeface="2  Nazanin" pitchFamily="2" charset="-78"/>
              </a:rPr>
              <a:t>ايمني خون و فرآورده هاي خوني</a:t>
            </a:r>
            <a:r>
              <a:rPr lang="en-US" sz="2400" b="1" dirty="0" smtClean="0">
                <a:ea typeface="Times New Roman"/>
                <a:cs typeface="2  Nazanin" pitchFamily="2" charset="-78"/>
              </a:rPr>
              <a:t/>
            </a:r>
            <a:br>
              <a:rPr lang="en-US" sz="2400" b="1" dirty="0" smtClean="0">
                <a:ea typeface="Times New Roman"/>
                <a:cs typeface="2  Nazanin" pitchFamily="2" charset="-78"/>
              </a:rPr>
            </a:br>
            <a:endParaRPr lang="fa-IR" sz="2400" b="1" dirty="0">
              <a:cs typeface="2 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95864"/>
          </a:xfrm>
        </p:spPr>
        <p:txBody>
          <a:bodyPr>
            <a:normAutofit/>
          </a:bodyPr>
          <a:lstStyle/>
          <a:p>
            <a:r>
              <a:rPr lang="fa-IR" sz="2000" b="1" dirty="0" smtClean="0">
                <a:cs typeface="2  Nazanin" pitchFamily="2" charset="-78"/>
              </a:rPr>
              <a:t>راهنما هاي معتبر در مورد خون  و فراورده هاي خوني ( كتابچه درمان بوسيله انتقال </a:t>
            </a:r>
          </a:p>
          <a:p>
            <a:pPr>
              <a:buNone/>
            </a:pPr>
            <a:r>
              <a:rPr lang="fa-IR" sz="2000" b="1" dirty="0" smtClean="0">
                <a:cs typeface="2  Nazanin" pitchFamily="2" charset="-78"/>
              </a:rPr>
              <a:t>خون )در هر بخش</a:t>
            </a:r>
          </a:p>
          <a:p>
            <a:r>
              <a:rPr lang="fa-IR" sz="2000" b="1" dirty="0" smtClean="0">
                <a:cs typeface="2  Nazanin" pitchFamily="2" charset="-78"/>
              </a:rPr>
              <a:t>اجراي راهنما</a:t>
            </a:r>
          </a:p>
          <a:p>
            <a:r>
              <a:rPr lang="fa-IR" sz="2000" b="1" dirty="0" smtClean="0">
                <a:cs typeface="2  Nazanin" pitchFamily="2" charset="-78"/>
              </a:rPr>
              <a:t>روش هاي اجرايي ايمن قبل از انتقال خون ( غربالگري )</a:t>
            </a:r>
          </a:p>
          <a:p>
            <a:r>
              <a:rPr lang="fa-IR" sz="2000" b="1" dirty="0" smtClean="0">
                <a:cs typeface="2  Nazanin" pitchFamily="2" charset="-78"/>
              </a:rPr>
              <a:t>استفاده از دو شناسه در تمام مراحل ترانسفوزيون خون و فراورده هاي خوني  ( تاكيد بر نمونه كراس مچ )</a:t>
            </a:r>
          </a:p>
          <a:p>
            <a:r>
              <a:rPr lang="fa-IR" sz="2000" b="1" dirty="0" smtClean="0">
                <a:cs typeface="2  Nazanin" pitchFamily="2" charset="-78"/>
              </a:rPr>
              <a:t>خط مشي و روش اجرايي كراس مچ و اجرا</a:t>
            </a:r>
          </a:p>
          <a:p>
            <a:r>
              <a:rPr lang="fa-IR" sz="2000" b="1" dirty="0" smtClean="0">
                <a:cs typeface="2  Nazanin" pitchFamily="2" charset="-78"/>
              </a:rPr>
              <a:t>خط مشي و روش اجرايي تجويز خون ايمن و اجراي </a:t>
            </a:r>
          </a:p>
          <a:p>
            <a:r>
              <a:rPr lang="fa-IR" sz="2000" b="1" dirty="0" smtClean="0">
                <a:cs typeface="2  Nazanin" pitchFamily="2" charset="-78"/>
              </a:rPr>
              <a:t>خط مشي و روش اجرايي مديريت وقايع ناشي از انتقال خون</a:t>
            </a:r>
          </a:p>
          <a:p>
            <a:r>
              <a:rPr lang="fa-IR" sz="2000" b="1" dirty="0" smtClean="0">
                <a:cs typeface="2  Nazanin" pitchFamily="2" charset="-78"/>
              </a:rPr>
              <a:t>راهنماي باليني پيشگيري از خونريزي و كاهش نياز به خون و اجرا ي آن( استفاده از روش هايي مانند لاپاراسكپي )</a:t>
            </a:r>
          </a:p>
          <a:p>
            <a:r>
              <a:rPr lang="fa-IR" sz="2000" b="1" dirty="0" smtClean="0">
                <a:cs typeface="2  Nazanin" pitchFamily="2" charset="-78"/>
              </a:rPr>
              <a:t>راهنماي باليني استفاده ازمحلول هاي جايگزين خون  و اجراي آن</a:t>
            </a:r>
          </a:p>
          <a:p>
            <a:endParaRPr lang="fa-IR" sz="2000" b="1" dirty="0" smtClean="0">
              <a:cs typeface="2  Nazanin" pitchFamily="2" charset="-78"/>
            </a:endParaRPr>
          </a:p>
          <a:p>
            <a:endParaRPr lang="fa-IR" sz="2000" b="1" dirty="0" smtClean="0">
              <a:cs typeface="2  Nazanin" pitchFamily="2" charset="-78"/>
            </a:endParaRPr>
          </a:p>
          <a:p>
            <a:endParaRPr lang="fa-IR" sz="2000" b="1" dirty="0">
              <a:cs typeface="2  Nazanin" pitchFamily="2" charset="-7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-1" y="142852"/>
          <a:ext cx="8929655" cy="64294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218443"/>
                <a:gridCol w="1855680"/>
                <a:gridCol w="934817"/>
                <a:gridCol w="2734687"/>
                <a:gridCol w="1186028"/>
              </a:tblGrid>
              <a:tr h="825702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600" b="1" dirty="0" smtClean="0">
                          <a:latin typeface="Calibri"/>
                          <a:ea typeface="Times New Roman"/>
                          <a:cs typeface="2  Nazanin" pitchFamily="2" charset="-78"/>
                        </a:rPr>
                        <a:t>حيطه اصلي</a:t>
                      </a:r>
                      <a:endParaRPr lang="en-US" sz="1600" b="1" dirty="0">
                        <a:latin typeface="Calibri"/>
                        <a:ea typeface="Times New Roman"/>
                        <a:cs typeface="2 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dirty="0" smtClean="0">
                          <a:latin typeface="Calibri"/>
                          <a:ea typeface="Times New Roman"/>
                          <a:cs typeface="2  Nazanin" pitchFamily="2" charset="-78"/>
                        </a:rPr>
                        <a:t>حیطه فرعی                        </a:t>
                      </a:r>
                      <a:endParaRPr lang="en-US" sz="1600" b="1" dirty="0" smtClean="0">
                        <a:latin typeface="Calibri"/>
                        <a:ea typeface="Times New Roman"/>
                        <a:cs typeface="2 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dirty="0" smtClean="0">
                          <a:cs typeface="2  Nazanin" pitchFamily="2" charset="-78"/>
                        </a:rPr>
                        <a:t>استاندارد حياتي</a:t>
                      </a:r>
                      <a:endParaRPr lang="fa-IR" sz="1600" b="1" dirty="0">
                        <a:cs typeface="2  Nazanin" pitchFamily="2" charset="-78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baseline="0" dirty="0" smtClean="0">
                          <a:solidFill>
                            <a:srgbClr val="0033CC"/>
                          </a:solidFill>
                          <a:cs typeface="2  Nazanin" pitchFamily="2" charset="-78"/>
                        </a:rPr>
                        <a:t>استاندارد محوري</a:t>
                      </a:r>
                      <a:endParaRPr lang="fa-IR" sz="1600" b="1" baseline="0" dirty="0">
                        <a:solidFill>
                          <a:srgbClr val="0033CC"/>
                        </a:solidFill>
                        <a:cs typeface="2  Nazanin" pitchFamily="2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600" b="1" dirty="0" smtClean="0">
                          <a:cs typeface="2  Nazanin" pitchFamily="2" charset="-78"/>
                        </a:rPr>
                        <a:t>استاندارد پيشرفته</a:t>
                      </a:r>
                      <a:endParaRPr lang="fa-IR" sz="1600" b="1" dirty="0">
                        <a:cs typeface="2  Nazanin" pitchFamily="2" charset="-78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1570324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2  Nazanin" pitchFamily="2" charset="-78"/>
                        </a:rPr>
                        <a:t>حيطه</a:t>
                      </a:r>
                      <a:r>
                        <a:rPr kumimoji="0"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2  Nazanin" pitchFamily="2" charset="-78"/>
                        </a:rPr>
                        <a:t> C</a:t>
                      </a:r>
                      <a:r>
                        <a:rPr kumimoji="0" lang="ar-SA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2  Nazanin" pitchFamily="2" charset="-78"/>
                        </a:rPr>
                        <a:t>:</a:t>
                      </a:r>
                      <a:r>
                        <a:rPr kumimoji="0" lang="fa-I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2  Nazanin" pitchFamily="2" charset="-78"/>
                        </a:rPr>
                        <a:t> استانداردهاي خدمات ايمن باليني مبتني بر شواهد</a:t>
                      </a:r>
                      <a:endParaRPr kumimoji="0" lang="en-US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2  Nazanin" pitchFamily="2" charset="-78"/>
                      </a:endParaRPr>
                    </a:p>
                    <a:p>
                      <a:pPr rtl="1"/>
                      <a:endParaRPr lang="fa-IR" sz="1600" b="1" dirty="0">
                        <a:cs typeface="2 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 smtClean="0">
                          <a:latin typeface="Calibri"/>
                          <a:ea typeface="Times New Roman"/>
                          <a:cs typeface="2  Nazanin" pitchFamily="2" charset="-78"/>
                        </a:rPr>
                        <a:t>4</a:t>
                      </a:r>
                      <a:r>
                        <a:rPr lang="ar-SA" sz="1600" b="1" dirty="0" smtClean="0">
                          <a:latin typeface="Calibri"/>
                          <a:ea typeface="Times New Roman"/>
                          <a:cs typeface="2  Nazanin" pitchFamily="2" charset="-78"/>
                        </a:rPr>
                        <a:t>.</a:t>
                      </a:r>
                      <a:r>
                        <a:rPr lang="en-US" sz="1600" b="1" dirty="0" smtClean="0">
                          <a:latin typeface="Calibri"/>
                          <a:ea typeface="Times New Roman"/>
                          <a:cs typeface="2  Nazanin" pitchFamily="2" charset="-78"/>
                        </a:rPr>
                        <a:t>C</a:t>
                      </a:r>
                      <a:r>
                        <a:rPr kumimoji="0" lang="fa-I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2  Nazanin" pitchFamily="2" charset="-78"/>
                        </a:rPr>
                        <a:t>تزريقات و مصون سازي ايمن</a:t>
                      </a:r>
                      <a:endParaRPr lang="en-US" sz="1600" b="1" dirty="0" smtClean="0">
                        <a:latin typeface="Calibri"/>
                        <a:ea typeface="Times New Roman"/>
                        <a:cs typeface="2  Nazanin" pitchFamily="2" charset="-78"/>
                      </a:endParaRPr>
                    </a:p>
                    <a:p>
                      <a:pPr rtl="1"/>
                      <a:endParaRPr lang="fa-IR" sz="1600" b="1" dirty="0">
                        <a:cs typeface="2 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a-IR" sz="1600" b="1" dirty="0">
                        <a:cs typeface="2 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/>
                      <a:r>
                        <a:rPr kumimoji="0" lang="ar-SA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2  Nazanin" pitchFamily="2" charset="-78"/>
                        </a:rPr>
                        <a:t>4.2.1.</a:t>
                      </a:r>
                      <a:r>
                        <a:rPr kumimoji="0"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2  Nazanin" pitchFamily="2" charset="-78"/>
                        </a:rPr>
                        <a:t>C </a:t>
                      </a:r>
                      <a:r>
                        <a:rPr kumimoji="0" lang="ar-SA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2  Nazanin" pitchFamily="2" charset="-78"/>
                        </a:rPr>
                        <a:t>بيمارستان براي اطمينان از انجام تزريق ايمن سيستمهايي فعال را به </a:t>
                      </a:r>
                      <a:r>
                        <a:rPr kumimoji="0" lang="fa-I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2  Nazanin" pitchFamily="2" charset="-78"/>
                        </a:rPr>
                        <a:t>كار مي گيرد </a:t>
                      </a:r>
                    </a:p>
                    <a:p>
                      <a:pPr rtl="1"/>
                      <a:endParaRPr kumimoji="0"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2 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latin typeface="Calibri"/>
                        <a:ea typeface="Times New Roman"/>
                        <a:cs typeface="2  Nazanin" pitchFamily="2" charset="-78"/>
                      </a:endParaRPr>
                    </a:p>
                  </a:txBody>
                  <a:tcPr marL="68580" marR="68580" marT="0" marB="0"/>
                </a:tc>
              </a:tr>
              <a:tr h="921548">
                <a:tc>
                  <a:txBody>
                    <a:bodyPr/>
                    <a:lstStyle/>
                    <a:p>
                      <a:pPr rtl="1"/>
                      <a:endParaRPr lang="fa-IR" sz="1600" b="1">
                        <a:cs typeface="2 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sz="1600" b="1">
                        <a:cs typeface="2 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a-IR" sz="1600" b="1" dirty="0">
                        <a:cs typeface="2 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/>
                      <a:r>
                        <a:rPr kumimoji="0"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2  Nazanin" pitchFamily="2" charset="-78"/>
                        </a:rPr>
                        <a:t>* </a:t>
                      </a:r>
                      <a:r>
                        <a:rPr kumimoji="0" lang="ar-SA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2  Nazanin" pitchFamily="2" charset="-78"/>
                        </a:rPr>
                        <a:t>4.2.1.1.</a:t>
                      </a:r>
                      <a:r>
                        <a:rPr kumimoji="0"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2  Nazanin" pitchFamily="2" charset="-78"/>
                        </a:rPr>
                        <a:t>C </a:t>
                      </a:r>
                      <a:r>
                        <a:rPr kumimoji="0" lang="ar-SA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2  Nazanin" pitchFamily="2" charset="-78"/>
                        </a:rPr>
                        <a:t>جلوگيري از استفاده مجدد ازسرسوزن در بيمارستان</a:t>
                      </a:r>
                      <a:endParaRPr kumimoji="0"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2 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/>
                      <a:endParaRPr lang="fa-IR" sz="1600" b="1" dirty="0">
                        <a:cs typeface="2  Nazanin" pitchFamily="2" charset="-78"/>
                      </a:endParaRPr>
                    </a:p>
                  </a:txBody>
                  <a:tcPr/>
                </a:tc>
              </a:tr>
              <a:tr h="1198013">
                <a:tc>
                  <a:txBody>
                    <a:bodyPr/>
                    <a:lstStyle/>
                    <a:p>
                      <a:pPr rtl="1"/>
                      <a:endParaRPr lang="fa-IR" sz="1600" b="1" dirty="0">
                        <a:cs typeface="2 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sz="1600" b="1" dirty="0">
                        <a:cs typeface="2 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a-IR" sz="1600" b="1" dirty="0">
                        <a:cs typeface="2 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/>
                      <a:r>
                        <a:rPr kumimoji="0" lang="ar-SA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2  Nazanin" pitchFamily="2" charset="-78"/>
                        </a:rPr>
                        <a:t>4.2.1.2.</a:t>
                      </a:r>
                      <a:r>
                        <a:rPr kumimoji="0"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2  Nazanin" pitchFamily="2" charset="-78"/>
                        </a:rPr>
                        <a:t>C </a:t>
                      </a:r>
                      <a:r>
                        <a:rPr kumimoji="0" lang="ar-SA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2  Nazanin" pitchFamily="2" charset="-78"/>
                        </a:rPr>
                        <a:t>آموزش بيماران و خانواده ايشان در خصوص انتقال عوامل بيماريزا از طريق خون</a:t>
                      </a:r>
                      <a:endParaRPr kumimoji="0"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2 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/>
                      <a:endParaRPr lang="fa-IR" sz="1600" b="1" dirty="0">
                        <a:cs typeface="2  Nazanin" pitchFamily="2" charset="-78"/>
                      </a:endParaRPr>
                    </a:p>
                  </a:txBody>
                  <a:tcPr/>
                </a:tc>
              </a:tr>
              <a:tr h="1913833">
                <a:tc>
                  <a:txBody>
                    <a:bodyPr/>
                    <a:lstStyle/>
                    <a:p>
                      <a:pPr rtl="1"/>
                      <a:endParaRPr lang="fa-IR" sz="1600" b="1" dirty="0">
                        <a:cs typeface="2 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sz="1600" b="1" dirty="0">
                        <a:cs typeface="2 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a-IR" sz="1600" b="1" dirty="0">
                        <a:cs typeface="2 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/>
                      <a:r>
                        <a:rPr kumimoji="0" lang="ar-SA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2  Nazanin" pitchFamily="2" charset="-78"/>
                        </a:rPr>
                        <a:t>4.2.1.3.</a:t>
                      </a:r>
                      <a:r>
                        <a:rPr kumimoji="0"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2  Nazanin" pitchFamily="2" charset="-78"/>
                        </a:rPr>
                        <a:t>C   </a:t>
                      </a:r>
                      <a:r>
                        <a:rPr kumimoji="0" lang="fa-I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2  Nazanin" pitchFamily="2" charset="-78"/>
                        </a:rPr>
                        <a:t>اطمينان از انجام دفع اشياء برنده و تيز به واسطه مواردي چون خودداري از سرپوش گذاري مجدد و استفاده از ظرفهاي بي خطر</a:t>
                      </a:r>
                      <a:endParaRPr kumimoji="0"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2 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/>
                      <a:endParaRPr lang="fa-IR" sz="1600" b="1" dirty="0">
                        <a:cs typeface="2  Nazanin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b="1" dirty="0" smtClean="0">
                <a:ea typeface="Times New Roman"/>
                <a:cs typeface="2  Nazanin" pitchFamily="2" charset="-78"/>
              </a:rPr>
              <a:t>4</a:t>
            </a:r>
            <a:r>
              <a:rPr lang="ar-SA" sz="2400" b="1" dirty="0" smtClean="0">
                <a:ea typeface="Times New Roman"/>
                <a:cs typeface="2  Nazanin" pitchFamily="2" charset="-78"/>
              </a:rPr>
              <a:t>.</a:t>
            </a:r>
            <a:r>
              <a:rPr lang="en-US" sz="2400" b="1" dirty="0" smtClean="0">
                <a:ea typeface="Times New Roman"/>
                <a:cs typeface="2  Nazanin" pitchFamily="2" charset="-78"/>
              </a:rPr>
              <a:t>C</a:t>
            </a:r>
            <a:r>
              <a:rPr lang="fa-IR" sz="2400" b="1" dirty="0" smtClean="0">
                <a:ea typeface="Times New Roman"/>
                <a:cs typeface="2  Nazanin" pitchFamily="2" charset="-78"/>
              </a:rPr>
              <a:t> : </a:t>
            </a:r>
            <a:r>
              <a:rPr lang="fa-IR" sz="2400" b="1" dirty="0" smtClean="0">
                <a:solidFill>
                  <a:schemeClr val="dk1"/>
                </a:solidFill>
                <a:cs typeface="2  Nazanin" pitchFamily="2" charset="-78"/>
              </a:rPr>
              <a:t>تزريقات و مصون سازي ايمن</a:t>
            </a:r>
            <a:r>
              <a:rPr lang="en-US" sz="2400" b="1" dirty="0" smtClean="0">
                <a:ea typeface="Times New Roman"/>
                <a:cs typeface="2  Nazanin" pitchFamily="2" charset="-78"/>
              </a:rPr>
              <a:t/>
            </a:r>
            <a:br>
              <a:rPr lang="en-US" sz="2400" b="1" dirty="0" smtClean="0">
                <a:ea typeface="Times New Roman"/>
                <a:cs typeface="2  Nazanin" pitchFamily="2" charset="-78"/>
              </a:rPr>
            </a:br>
            <a:endParaRPr lang="fa-IR" sz="2400" b="1" dirty="0">
              <a:cs typeface="2 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sz="2000" b="1" dirty="0" smtClean="0">
                <a:cs typeface="2  Nazanin" pitchFamily="2" charset="-78"/>
              </a:rPr>
              <a:t>خط مشي و روش هاي اجرايي تزريقات ايمن  ( اجرا – پايش )</a:t>
            </a:r>
          </a:p>
          <a:p>
            <a:r>
              <a:rPr lang="fa-IR" sz="2000" b="1" dirty="0" smtClean="0">
                <a:cs typeface="2  Nazanin" pitchFamily="2" charset="-78"/>
              </a:rPr>
              <a:t>آموزش پرسنل در رابطه با دستور العمل (نيدل استيك –سفتي باكس  - </a:t>
            </a:r>
            <a:r>
              <a:rPr lang="en-US" sz="2000" b="1" dirty="0" smtClean="0">
                <a:cs typeface="2  Nazanin" pitchFamily="2" charset="-78"/>
              </a:rPr>
              <a:t>Recap </a:t>
            </a:r>
            <a:r>
              <a:rPr lang="fa-IR" sz="2000" b="1" dirty="0" smtClean="0">
                <a:cs typeface="2  Nazanin" pitchFamily="2" charset="-78"/>
              </a:rPr>
              <a:t>–ضدعفوني  پوست قبل از تزريق  و......)</a:t>
            </a:r>
          </a:p>
          <a:p>
            <a:r>
              <a:rPr lang="fa-IR" sz="2000" b="1" dirty="0" smtClean="0">
                <a:cs typeface="2  Nazanin" pitchFamily="2" charset="-78"/>
              </a:rPr>
              <a:t>خط مشي و روش هاي اجرايي سرسوزن استفاده نشده و </a:t>
            </a:r>
            <a:r>
              <a:rPr lang="en-US" sz="2000" b="1" dirty="0" smtClean="0">
                <a:cs typeface="2  Nazanin" pitchFamily="2" charset="-78"/>
              </a:rPr>
              <a:t>Recap </a:t>
            </a:r>
            <a:r>
              <a:rPr lang="fa-IR" sz="2000" b="1" dirty="0" smtClean="0">
                <a:cs typeface="2  Nazanin" pitchFamily="2" charset="-78"/>
              </a:rPr>
              <a:t> شده</a:t>
            </a:r>
          </a:p>
          <a:p>
            <a:r>
              <a:rPr lang="fa-IR" sz="2000" b="1" dirty="0" smtClean="0">
                <a:cs typeface="2  Nazanin" pitchFamily="2" charset="-78"/>
              </a:rPr>
              <a:t>راهنماي واكنش هاي آنا فيلاكتيك</a:t>
            </a:r>
          </a:p>
          <a:p>
            <a:r>
              <a:rPr lang="fa-IR" sz="2000" b="1" dirty="0" smtClean="0">
                <a:cs typeface="2  Nazanin" pitchFamily="2" charset="-78"/>
              </a:rPr>
              <a:t>آموزش پرسنل  ، بيماران و خانواده آنها در رابطه با انتقال عوامل بيماريزا از طريق خون</a:t>
            </a:r>
          </a:p>
          <a:p>
            <a:r>
              <a:rPr lang="fa-IR" sz="2000" b="1" dirty="0" smtClean="0">
                <a:cs typeface="2  Nazanin" pitchFamily="2" charset="-78"/>
              </a:rPr>
              <a:t>پايش </a:t>
            </a:r>
          </a:p>
          <a:p>
            <a:endParaRPr lang="fa-IR" sz="2000" b="1" dirty="0">
              <a:cs typeface="2  Nazanin" pitchFamily="2" charset="-78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528784"/>
                <a:gridCol w="1444326"/>
                <a:gridCol w="1741764"/>
                <a:gridCol w="2600327"/>
                <a:gridCol w="1828799"/>
              </a:tblGrid>
              <a:tr h="930662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800" b="1" dirty="0" smtClean="0">
                          <a:latin typeface="Calibri"/>
                          <a:ea typeface="Times New Roman"/>
                          <a:cs typeface="2  Nazanin" pitchFamily="2" charset="-78"/>
                        </a:rPr>
                        <a:t>حيطه اصلي</a:t>
                      </a:r>
                      <a:endParaRPr lang="en-US" sz="1800" b="1" dirty="0">
                        <a:latin typeface="Calibri"/>
                        <a:ea typeface="Times New Roman"/>
                        <a:cs typeface="2 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b="1" dirty="0" smtClean="0">
                          <a:latin typeface="Calibri"/>
                          <a:ea typeface="Times New Roman"/>
                          <a:cs typeface="2  Nazanin" pitchFamily="2" charset="-78"/>
                        </a:rPr>
                        <a:t>حیطه فرعی                        </a:t>
                      </a:r>
                      <a:endParaRPr lang="en-US" sz="1800" b="1" dirty="0" smtClean="0">
                        <a:latin typeface="Calibri"/>
                        <a:ea typeface="Times New Roman"/>
                        <a:cs typeface="2 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b="1" dirty="0" smtClean="0">
                          <a:cs typeface="2  Nazanin" pitchFamily="2" charset="-78"/>
                        </a:rPr>
                        <a:t>استاندارد حياتي</a:t>
                      </a:r>
                      <a:endParaRPr lang="fa-IR" sz="1800" b="1" dirty="0">
                        <a:cs typeface="2  Nazanin" pitchFamily="2" charset="-78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b="1" baseline="0" dirty="0" smtClean="0">
                          <a:solidFill>
                            <a:srgbClr val="0033CC"/>
                          </a:solidFill>
                          <a:cs typeface="2  Nazanin" pitchFamily="2" charset="-78"/>
                        </a:rPr>
                        <a:t>استاندارد محوري</a:t>
                      </a:r>
                      <a:endParaRPr lang="fa-IR" sz="1800" b="1" baseline="0" dirty="0">
                        <a:solidFill>
                          <a:srgbClr val="0033CC"/>
                        </a:solidFill>
                        <a:cs typeface="2  Nazanin" pitchFamily="2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800" b="1" dirty="0" smtClean="0">
                          <a:cs typeface="2  Nazanin" pitchFamily="2" charset="-78"/>
                        </a:rPr>
                        <a:t>استاندارد پيشرفته</a:t>
                      </a:r>
                      <a:endParaRPr lang="fa-IR" sz="1800" b="1" dirty="0">
                        <a:cs typeface="2  Nazanin" pitchFamily="2" charset="-78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1839163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2  Nazanin" pitchFamily="2" charset="-78"/>
                        </a:rPr>
                        <a:t>حيطه</a:t>
                      </a:r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2  Nazanin" pitchFamily="2" charset="-78"/>
                        </a:rPr>
                        <a:t> C</a:t>
                      </a:r>
                      <a:r>
                        <a:rPr kumimoji="0" lang="ar-SA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2  Nazanin" pitchFamily="2" charset="-78"/>
                        </a:rPr>
                        <a:t>:</a:t>
                      </a:r>
                      <a:r>
                        <a:rPr kumimoji="0" lang="fa-I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2  Nazanin" pitchFamily="2" charset="-78"/>
                        </a:rPr>
                        <a:t> استانداردهاي خدمات ايمن باليني مبتني بر شواهد</a:t>
                      </a:r>
                      <a:endParaRPr kumimoji="0" 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2  Nazanin" pitchFamily="2" charset="-78"/>
                      </a:endParaRPr>
                    </a:p>
                    <a:p>
                      <a:pPr rtl="1"/>
                      <a:endParaRPr lang="fa-IR" b="1" dirty="0">
                        <a:cs typeface="2 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fa-I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2  Nazanin" pitchFamily="2" charset="-78"/>
                        </a:rPr>
                        <a:t>5.</a:t>
                      </a:r>
                      <a:r>
                        <a:rPr kumimoji="0"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2  Nazanin" pitchFamily="2" charset="-78"/>
                        </a:rPr>
                        <a:t>C</a:t>
                      </a:r>
                      <a:r>
                        <a:rPr kumimoji="0" lang="fa-I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2  Nazanin" pitchFamily="2" charset="-78"/>
                        </a:rPr>
                        <a:t>   </a:t>
                      </a:r>
                      <a:r>
                        <a:rPr kumimoji="0" lang="ar-SA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2  Nazanin" pitchFamily="2" charset="-78"/>
                        </a:rPr>
                        <a:t>سيستم داروئي بيمارستان ايمن </a:t>
                      </a:r>
                      <a:endParaRPr lang="fa-IR" sz="1600" b="1" dirty="0">
                        <a:cs typeface="2 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600" b="1" dirty="0">
                          <a:latin typeface="Calibri"/>
                          <a:ea typeface="Times New Roman"/>
                          <a:cs typeface="2  Nazanin" pitchFamily="2" charset="-78"/>
                        </a:rPr>
                        <a:t>5.1.1</a:t>
                      </a:r>
                      <a:r>
                        <a:rPr lang="en-US" sz="1600" b="1" dirty="0">
                          <a:latin typeface="Calibri"/>
                          <a:ea typeface="Times New Roman"/>
                          <a:cs typeface="2  Nazanin" pitchFamily="2" charset="-78"/>
                        </a:rPr>
                        <a:t>C</a:t>
                      </a:r>
                      <a:r>
                        <a:rPr lang="en-US" sz="1600" b="1" dirty="0">
                          <a:latin typeface="B Yagut"/>
                          <a:ea typeface="Times New Roman"/>
                          <a:cs typeface="2  Nazanin" pitchFamily="2" charset="-78"/>
                        </a:rPr>
                        <a:t> </a:t>
                      </a:r>
                      <a:r>
                        <a:rPr lang="ar-SA" sz="1600" b="1" dirty="0">
                          <a:latin typeface="Calibri"/>
                          <a:ea typeface="Times New Roman"/>
                          <a:cs typeface="2  Nazanin" pitchFamily="2" charset="-78"/>
                        </a:rPr>
                        <a:t>بيمارستان دسترسي 24 ساعته به داروهاي حياتي را تضمين مي نمايد.</a:t>
                      </a:r>
                      <a:endParaRPr lang="en-US" sz="1600" b="1" dirty="0">
                        <a:latin typeface="Calibri"/>
                        <a:ea typeface="Times New Roman"/>
                        <a:cs typeface="2 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/>
                      <a:r>
                        <a:rPr kumimoji="0"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2  Nazanin" pitchFamily="2" charset="-78"/>
                        </a:rPr>
                        <a:t>C.5.2.1 </a:t>
                      </a:r>
                      <a:r>
                        <a:rPr kumimoji="0" lang="ar-SA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2  Nazanin" pitchFamily="2" charset="-78"/>
                        </a:rPr>
                        <a:t> بيمارستان واجد يك سيستم داروئي ايمن مي باشد</a:t>
                      </a:r>
                      <a:endParaRPr kumimoji="0"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2 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600"/>
                        </a:spcAft>
                      </a:pPr>
                      <a:r>
                        <a:rPr lang="ar-SA" sz="1600" b="1" dirty="0">
                          <a:latin typeface="Times New Roman"/>
                          <a:ea typeface="Times New Roman"/>
                          <a:cs typeface="2  Nazanin" pitchFamily="2" charset="-78"/>
                        </a:rPr>
                        <a:t>5.3.1.</a:t>
                      </a:r>
                      <a:r>
                        <a:rPr lang="en-US" sz="1600" b="1" dirty="0">
                          <a:latin typeface="Times New Roman"/>
                          <a:ea typeface="Times New Roman"/>
                          <a:cs typeface="2  Nazanin" pitchFamily="2" charset="-78"/>
                        </a:rPr>
                        <a:t>C</a:t>
                      </a:r>
                      <a:r>
                        <a:rPr lang="en-US" sz="1600" b="1" dirty="0">
                          <a:latin typeface="B Yagut"/>
                          <a:ea typeface="Times New Roman"/>
                          <a:cs typeface="2  Nazanin" pitchFamily="2" charset="-78"/>
                        </a:rPr>
                        <a:t> </a:t>
                      </a:r>
                      <a:r>
                        <a:rPr lang="ar-SA" sz="1600" b="1" dirty="0">
                          <a:latin typeface="Times New Roman"/>
                          <a:ea typeface="Times New Roman"/>
                          <a:cs typeface="2  Nazanin" pitchFamily="2" charset="-78"/>
                        </a:rPr>
                        <a:t>بيمارستان داراي سيستمي براي تضمين مرور و بررسي دستورات داروئي توسط داروساز مي باشد.</a:t>
                      </a:r>
                      <a:endParaRPr lang="en-US" sz="1600" b="1" dirty="0">
                        <a:latin typeface="Times New Roman"/>
                        <a:ea typeface="Times New Roman"/>
                        <a:cs typeface="2  Nazanin" pitchFamily="2" charset="-78"/>
                      </a:endParaRPr>
                    </a:p>
                  </a:txBody>
                  <a:tcPr marL="68580" marR="68580" marT="0" marB="0"/>
                </a:tc>
              </a:tr>
              <a:tr h="1290641">
                <a:tc>
                  <a:txBody>
                    <a:bodyPr/>
                    <a:lstStyle/>
                    <a:p>
                      <a:pPr rtl="1"/>
                      <a:endParaRPr lang="fa-IR" b="1">
                        <a:cs typeface="2 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sz="1600" b="1">
                        <a:cs typeface="2 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a-IR" sz="1600" b="1">
                        <a:cs typeface="2 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latin typeface="Calibri"/>
                          <a:ea typeface="Times New Roman"/>
                          <a:cs typeface="2  Nazanin" pitchFamily="2" charset="-78"/>
                        </a:rPr>
                        <a:t>C.5.2.2  </a:t>
                      </a:r>
                      <a:r>
                        <a:rPr lang="ar-SA" sz="1600" b="1">
                          <a:latin typeface="Calibri"/>
                          <a:ea typeface="Times New Roman"/>
                          <a:cs typeface="2  Nazanin" pitchFamily="2" charset="-78"/>
                        </a:rPr>
                        <a:t> بيمارستان خوانا بودن دست نوشته ها را در خصوص دستورات و نسخه هاي پزشكان تضمين مي نمايد.</a:t>
                      </a:r>
                      <a:endParaRPr lang="en-US" sz="1600" b="1" dirty="0">
                        <a:latin typeface="Calibri"/>
                        <a:ea typeface="Times New Roman"/>
                        <a:cs typeface="2 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600"/>
                        </a:spcAft>
                      </a:pPr>
                      <a:r>
                        <a:rPr lang="ar-SA" sz="1600" b="1" dirty="0">
                          <a:latin typeface="Times New Roman"/>
                          <a:ea typeface="Times New Roman"/>
                          <a:cs typeface="2  Nazanin" pitchFamily="2" charset="-78"/>
                        </a:rPr>
                        <a:t>5.3.2.</a:t>
                      </a:r>
                      <a:r>
                        <a:rPr lang="en-US" sz="1600" b="1" dirty="0">
                          <a:latin typeface="Times New Roman"/>
                          <a:ea typeface="Times New Roman"/>
                          <a:cs typeface="2  Nazanin" pitchFamily="2" charset="-78"/>
                        </a:rPr>
                        <a:t>C</a:t>
                      </a:r>
                      <a:r>
                        <a:rPr lang="en-US" sz="1600" b="1" dirty="0">
                          <a:latin typeface="B Yagut"/>
                          <a:ea typeface="Times New Roman"/>
                          <a:cs typeface="2  Nazanin" pitchFamily="2" charset="-78"/>
                        </a:rPr>
                        <a:t> </a:t>
                      </a:r>
                      <a:r>
                        <a:rPr lang="ar-SA" sz="1600" b="1" dirty="0">
                          <a:latin typeface="Times New Roman"/>
                          <a:ea typeface="Times New Roman"/>
                          <a:cs typeface="2  Nazanin" pitchFamily="2" charset="-78"/>
                        </a:rPr>
                        <a:t>بيمارستان داراي خط مشي و راهكارهايي براي مديريت خطاهاي داروئي مي باشد.  </a:t>
                      </a:r>
                      <a:endParaRPr lang="en-US" sz="1600" b="1" dirty="0">
                        <a:latin typeface="Times New Roman"/>
                        <a:ea typeface="Times New Roman"/>
                        <a:cs typeface="2  Nazanin" pitchFamily="2" charset="-78"/>
                      </a:endParaRPr>
                    </a:p>
                  </a:txBody>
                  <a:tcPr marL="68580" marR="68580" marT="0" marB="0"/>
                </a:tc>
              </a:tr>
              <a:tr h="1398767">
                <a:tc>
                  <a:txBody>
                    <a:bodyPr/>
                    <a:lstStyle/>
                    <a:p>
                      <a:pPr rtl="1"/>
                      <a:endParaRPr lang="fa-IR" b="1" dirty="0">
                        <a:cs typeface="2 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sz="1600" b="1" dirty="0">
                        <a:cs typeface="2 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a-IR" sz="1600" b="1" dirty="0">
                        <a:cs typeface="2 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latin typeface="Calibri"/>
                          <a:ea typeface="Times New Roman"/>
                          <a:cs typeface="2  Nazanin" pitchFamily="2" charset="-78"/>
                        </a:rPr>
                        <a:t> </a:t>
                      </a:r>
                      <a:r>
                        <a:rPr lang="ar-SA" sz="1600" b="1">
                          <a:latin typeface="Calibri"/>
                          <a:ea typeface="Times New Roman"/>
                          <a:cs typeface="2  Nazanin" pitchFamily="2" charset="-78"/>
                        </a:rPr>
                        <a:t>5.2.3.</a:t>
                      </a:r>
                      <a:r>
                        <a:rPr lang="en-US" sz="1600" b="1" dirty="0">
                          <a:latin typeface="Calibri"/>
                          <a:ea typeface="Times New Roman"/>
                          <a:cs typeface="2  Nazanin" pitchFamily="2" charset="-78"/>
                        </a:rPr>
                        <a:t>C</a:t>
                      </a:r>
                      <a:r>
                        <a:rPr lang="en-US" sz="1600" b="1" dirty="0">
                          <a:latin typeface="B Yagut"/>
                          <a:ea typeface="Times New Roman"/>
                          <a:cs typeface="2  Nazanin" pitchFamily="2" charset="-78"/>
                        </a:rPr>
                        <a:t> </a:t>
                      </a:r>
                      <a:r>
                        <a:rPr lang="ar-SA" sz="1600" b="1">
                          <a:latin typeface="Calibri"/>
                          <a:ea typeface="Times New Roman"/>
                          <a:cs typeface="2  Nazanin" pitchFamily="2" charset="-78"/>
                        </a:rPr>
                        <a:t>بيمارستان انجام تلفيق داروئي را </a:t>
                      </a:r>
                      <a:r>
                        <a:rPr lang="fa-IR" sz="1600" b="1">
                          <a:latin typeface="Calibri"/>
                          <a:ea typeface="Times New Roman"/>
                          <a:cs typeface="2  Nazanin" pitchFamily="2" charset="-78"/>
                        </a:rPr>
                        <a:t>هنگام</a:t>
                      </a:r>
                      <a:r>
                        <a:rPr lang="ar-SA" sz="1600" b="1">
                          <a:latin typeface="Calibri"/>
                          <a:ea typeface="Times New Roman"/>
                          <a:cs typeface="2  Nazanin" pitchFamily="2" charset="-78"/>
                        </a:rPr>
                        <a:t> بستري و ترخيص بيمار تضمين مي نمايد. </a:t>
                      </a:r>
                      <a:endParaRPr lang="en-US" sz="1600" b="1" dirty="0">
                        <a:latin typeface="Calibri"/>
                        <a:ea typeface="Times New Roman"/>
                        <a:cs typeface="2 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/>
                      <a:endParaRPr lang="fa-IR" sz="1600" b="1" dirty="0">
                        <a:cs typeface="2  Nazanin" pitchFamily="2" charset="-78"/>
                      </a:endParaRPr>
                    </a:p>
                  </a:txBody>
                  <a:tcPr/>
                </a:tc>
              </a:tr>
              <a:tr h="1398767">
                <a:tc>
                  <a:txBody>
                    <a:bodyPr/>
                    <a:lstStyle/>
                    <a:p>
                      <a:pPr rtl="1"/>
                      <a:endParaRPr lang="fa-IR" b="1" dirty="0">
                        <a:cs typeface="2 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sz="1600" b="1" dirty="0">
                        <a:cs typeface="2 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a-IR" sz="1600" b="1" dirty="0">
                        <a:cs typeface="2 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latin typeface="Calibri"/>
                          <a:ea typeface="Times New Roman"/>
                          <a:cs typeface="2  Nazanin" pitchFamily="2" charset="-78"/>
                        </a:rPr>
                        <a:t>C.5.2.4 </a:t>
                      </a:r>
                      <a:r>
                        <a:rPr lang="ar-SA" sz="1600" b="1" dirty="0">
                          <a:latin typeface="Calibri"/>
                          <a:ea typeface="Times New Roman"/>
                          <a:cs typeface="2  Nazanin" pitchFamily="2" charset="-78"/>
                        </a:rPr>
                        <a:t> بيمارستان آموزش هنگام ترخيص بيمار (يا همراهان) را در خصوص داروهايش تضمين مي نمايد. </a:t>
                      </a:r>
                      <a:endParaRPr lang="en-US" sz="1600" b="1" dirty="0">
                        <a:latin typeface="Calibri"/>
                        <a:ea typeface="Times New Roman"/>
                        <a:cs typeface="2 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/>
                      <a:endParaRPr lang="fa-IR" sz="1600" b="1" dirty="0">
                        <a:cs typeface="2  Nazanin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>
            <a:normAutofit/>
          </a:bodyPr>
          <a:lstStyle/>
          <a:p>
            <a:pPr algn="ctr"/>
            <a:r>
              <a:rPr lang="fa-IR" sz="2400" b="1" dirty="0" smtClean="0">
                <a:solidFill>
                  <a:schemeClr val="dk1"/>
                </a:solidFill>
                <a:cs typeface="2  Nazanin" pitchFamily="2" charset="-78"/>
              </a:rPr>
              <a:t>5.</a:t>
            </a:r>
            <a:r>
              <a:rPr lang="en-US" sz="2400" b="1" dirty="0" smtClean="0">
                <a:solidFill>
                  <a:schemeClr val="dk1"/>
                </a:solidFill>
                <a:cs typeface="2  Nazanin" pitchFamily="2" charset="-78"/>
              </a:rPr>
              <a:t>C</a:t>
            </a:r>
            <a:r>
              <a:rPr lang="fa-IR" sz="2400" b="1" dirty="0" smtClean="0">
                <a:solidFill>
                  <a:schemeClr val="dk1"/>
                </a:solidFill>
                <a:cs typeface="2  Nazanin" pitchFamily="2" charset="-78"/>
              </a:rPr>
              <a:t>   </a:t>
            </a:r>
            <a:r>
              <a:rPr lang="ar-SA" sz="2400" b="1" dirty="0" smtClean="0">
                <a:solidFill>
                  <a:schemeClr val="dk1"/>
                </a:solidFill>
                <a:cs typeface="2  Nazanin" pitchFamily="2" charset="-78"/>
              </a:rPr>
              <a:t>سيستم داروئي بيمارستان ايمن </a:t>
            </a:r>
            <a:r>
              <a:rPr lang="fa-IR" sz="2400" b="1" dirty="0" smtClean="0">
                <a:cs typeface="2  Nazanin" pitchFamily="2" charset="-78"/>
              </a:rPr>
              <a:t/>
            </a:r>
            <a:br>
              <a:rPr lang="fa-IR" sz="2400" b="1" dirty="0" smtClean="0">
                <a:cs typeface="2  Nazanin" pitchFamily="2" charset="-78"/>
              </a:rPr>
            </a:br>
            <a:endParaRPr lang="fa-IR" sz="2400" b="1" dirty="0">
              <a:cs typeface="2 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429264"/>
          </a:xfrm>
        </p:spPr>
        <p:txBody>
          <a:bodyPr>
            <a:normAutofit/>
          </a:bodyPr>
          <a:lstStyle/>
          <a:p>
            <a:r>
              <a:rPr lang="fa-IR" sz="2000" b="1" dirty="0" smtClean="0">
                <a:cs typeface="2  Nazanin" pitchFamily="2" charset="-78"/>
              </a:rPr>
              <a:t>دسترسي 24 ساعته به دارو – خط مشي</a:t>
            </a:r>
          </a:p>
          <a:p>
            <a:pPr marL="457200" indent="-457200"/>
            <a:r>
              <a:rPr lang="fa-IR" sz="2000" b="1" dirty="0" smtClean="0">
                <a:cs typeface="2  Nazanin" pitchFamily="2" charset="-78"/>
              </a:rPr>
              <a:t>سيستم دارويي ايمن شامل : </a:t>
            </a:r>
          </a:p>
          <a:p>
            <a:pPr marL="457200" indent="-457200">
              <a:buBlip>
                <a:blip r:embed="rId2"/>
              </a:buBlip>
            </a:pPr>
            <a:r>
              <a:rPr lang="fa-IR" sz="2000" b="1" dirty="0" smtClean="0">
                <a:cs typeface="2  Nazanin" pitchFamily="2" charset="-78"/>
              </a:rPr>
              <a:t>انتخاب- تهيه و تدارك  و انباردارو : خط مشي ( كميته دارو )</a:t>
            </a:r>
          </a:p>
          <a:p>
            <a:pPr marL="457200" indent="-457200">
              <a:buBlip>
                <a:blip r:embed="rId2"/>
              </a:buBlip>
            </a:pPr>
            <a:r>
              <a:rPr lang="fa-IR" sz="2000" b="1" dirty="0" smtClean="0">
                <a:cs typeface="2  Nazanin" pitchFamily="2" charset="-78"/>
              </a:rPr>
              <a:t>دستور تجويز و نسخه برداري</a:t>
            </a:r>
          </a:p>
          <a:p>
            <a:pPr marL="457200" indent="-457200">
              <a:buBlip>
                <a:blip r:embed="rId2"/>
              </a:buBlip>
            </a:pPr>
            <a:r>
              <a:rPr lang="fa-IR" sz="2000" b="1" dirty="0" smtClean="0">
                <a:cs typeface="2  Nazanin" pitchFamily="2" charset="-78"/>
              </a:rPr>
              <a:t>آماده كردن  ( تلغيظ و ترقيق )و نسخه پيچي : خطمشي</a:t>
            </a:r>
          </a:p>
          <a:p>
            <a:pPr marL="457200" indent="-457200">
              <a:buBlip>
                <a:blip r:embed="rId2"/>
              </a:buBlip>
            </a:pPr>
            <a:r>
              <a:rPr lang="fa-IR" sz="2000" b="1" dirty="0" smtClean="0">
                <a:cs typeface="2  Nazanin" pitchFamily="2" charset="-78"/>
              </a:rPr>
              <a:t>دادن دارو و پيگيري</a:t>
            </a:r>
          </a:p>
          <a:p>
            <a:pPr marL="457200" indent="-457200"/>
            <a:r>
              <a:rPr lang="fa-IR" sz="2000" b="1" dirty="0" smtClean="0">
                <a:cs typeface="2  Nazanin" pitchFamily="2" charset="-78"/>
              </a:rPr>
              <a:t>تضمين خوش خطي و خوانا بودن نسخه و پايش آن</a:t>
            </a:r>
          </a:p>
          <a:p>
            <a:pPr marL="457200" indent="-457200"/>
            <a:r>
              <a:rPr lang="fa-IR" sz="2000" b="1" dirty="0" smtClean="0">
                <a:cs typeface="2  Nazanin" pitchFamily="2" charset="-78"/>
              </a:rPr>
              <a:t>تلفيق دارويي ( از بدو ورود تا ترخيص )</a:t>
            </a:r>
          </a:p>
          <a:p>
            <a:pPr marL="457200" indent="-457200"/>
            <a:r>
              <a:rPr lang="fa-IR" sz="2000" b="1" dirty="0" smtClean="0">
                <a:cs typeface="2  Nazanin" pitchFamily="2" charset="-78"/>
              </a:rPr>
              <a:t>آموزش حين ترخيص</a:t>
            </a:r>
          </a:p>
          <a:p>
            <a:pPr marL="457200" indent="-457200"/>
            <a:r>
              <a:rPr lang="fa-IR" sz="2000" b="1" dirty="0" smtClean="0">
                <a:cs typeface="2  Nazanin" pitchFamily="2" charset="-78"/>
              </a:rPr>
              <a:t>مرور و باز بيني دارو ها توسط داروساز               كاهش خطا</a:t>
            </a:r>
          </a:p>
          <a:p>
            <a:pPr marL="457200" indent="-457200"/>
            <a:r>
              <a:rPr lang="fa-IR" sz="2000" b="1" dirty="0" smtClean="0">
                <a:cs typeface="2  Nazanin" pitchFamily="2" charset="-78"/>
              </a:rPr>
              <a:t>خط مشي و روش اجرايي خطا هاي دارويي و عوارض دارويي</a:t>
            </a:r>
          </a:p>
          <a:p>
            <a:pPr marL="457200" indent="-457200"/>
            <a:r>
              <a:rPr lang="fa-IR" sz="2000" b="1" dirty="0" smtClean="0">
                <a:cs typeface="2  Nazanin" pitchFamily="2" charset="-78"/>
              </a:rPr>
              <a:t>فرهنگ ايمني داروخانه </a:t>
            </a:r>
          </a:p>
          <a:p>
            <a:pPr marL="457200" indent="-457200"/>
            <a:r>
              <a:rPr lang="en-US" sz="2000" b="1" dirty="0" smtClean="0">
                <a:cs typeface="2  Nazanin" pitchFamily="2" charset="-78"/>
              </a:rPr>
              <a:t>Action plan    -  walk round</a:t>
            </a:r>
            <a:endParaRPr lang="fa-IR" sz="2000" b="1" dirty="0" smtClean="0">
              <a:cs typeface="2  Nazanin" pitchFamily="2" charset="-78"/>
            </a:endParaRPr>
          </a:p>
          <a:p>
            <a:pPr marL="457200" indent="-457200"/>
            <a:r>
              <a:rPr lang="fa-IR" sz="2000" b="1" dirty="0" smtClean="0">
                <a:cs typeface="2  Nazanin" pitchFamily="2" charset="-78"/>
              </a:rPr>
              <a:t>توجيهي جديدالورود</a:t>
            </a:r>
          </a:p>
          <a:p>
            <a:pPr marL="457200" indent="-457200">
              <a:buFont typeface="+mj-lt"/>
              <a:buAutoNum type="arabicPeriod"/>
            </a:pPr>
            <a:endParaRPr lang="fa-IR" sz="2000" b="1" dirty="0">
              <a:cs typeface="2  Nazanin" pitchFamily="2" charset="-78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rot="10800000">
            <a:off x="4214810" y="4929198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/>
          </a:bodyPr>
          <a:lstStyle/>
          <a:p>
            <a:pPr algn="ctr"/>
            <a:r>
              <a:rPr lang="fa-IR" sz="2400" dirty="0" smtClean="0">
                <a:solidFill>
                  <a:schemeClr val="dk1"/>
                </a:solidFill>
                <a:cs typeface="0 Titr Bold" pitchFamily="2" charset="-78"/>
              </a:rPr>
              <a:t>5.</a:t>
            </a:r>
            <a:r>
              <a:rPr lang="en-US" sz="2400" dirty="0" smtClean="0">
                <a:solidFill>
                  <a:schemeClr val="dk1"/>
                </a:solidFill>
                <a:cs typeface="0 Titr Bold" pitchFamily="2" charset="-78"/>
              </a:rPr>
              <a:t>C</a:t>
            </a:r>
            <a:r>
              <a:rPr lang="fa-IR" sz="2400" dirty="0" smtClean="0">
                <a:solidFill>
                  <a:schemeClr val="dk1"/>
                </a:solidFill>
                <a:cs typeface="0 Titr Bold" pitchFamily="2" charset="-78"/>
              </a:rPr>
              <a:t>   </a:t>
            </a:r>
            <a:r>
              <a:rPr lang="ar-SA" sz="2400" dirty="0" smtClean="0">
                <a:solidFill>
                  <a:schemeClr val="dk1"/>
                </a:solidFill>
                <a:cs typeface="0 Titr Bold" pitchFamily="2" charset="-78"/>
              </a:rPr>
              <a:t>سيستم داروئي بيمارستان ايمن </a:t>
            </a:r>
            <a:r>
              <a:rPr lang="fa-IR" sz="2400" dirty="0" smtClean="0">
                <a:cs typeface="0 Nazanin Bold" pitchFamily="2" charset="-78"/>
              </a:rPr>
              <a:t/>
            </a:r>
            <a:br>
              <a:rPr lang="fa-IR" sz="2400" dirty="0" smtClean="0">
                <a:cs typeface="0 Nazanin Bold" pitchFamily="2" charset="-78"/>
              </a:rPr>
            </a:br>
            <a:endParaRPr lang="fa-IR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752988"/>
          </a:xfrm>
        </p:spPr>
        <p:txBody>
          <a:bodyPr>
            <a:normAutofit/>
          </a:bodyPr>
          <a:lstStyle/>
          <a:p>
            <a:r>
              <a:rPr lang="fa-IR" sz="2000" dirty="0" smtClean="0">
                <a:cs typeface="0 Nazanin Bold" pitchFamily="2" charset="-78"/>
              </a:rPr>
              <a:t>شاخص هاي ايمني در داروخانه :</a:t>
            </a:r>
          </a:p>
          <a:p>
            <a:pPr>
              <a:buBlip>
                <a:blip r:embed="rId2"/>
              </a:buBlip>
            </a:pPr>
            <a:r>
              <a:rPr lang="fa-IR" sz="2000" dirty="0" smtClean="0">
                <a:cs typeface="0 Nazanin Bold" pitchFamily="2" charset="-78"/>
              </a:rPr>
              <a:t> نگهداري داروها ( يخچالي و... )</a:t>
            </a:r>
          </a:p>
          <a:p>
            <a:pPr>
              <a:buBlip>
                <a:blip r:embed="rId2"/>
              </a:buBlip>
            </a:pPr>
            <a:r>
              <a:rPr lang="fa-IR" sz="2000" dirty="0" smtClean="0">
                <a:cs typeface="0 Nazanin Bold" pitchFamily="2" charset="-78"/>
              </a:rPr>
              <a:t>دسترسي 24 ساعته</a:t>
            </a:r>
          </a:p>
          <a:p>
            <a:pPr>
              <a:buBlip>
                <a:blip r:embed="rId2"/>
              </a:buBlip>
            </a:pPr>
            <a:r>
              <a:rPr lang="fa-IR" sz="2000" dirty="0" smtClean="0">
                <a:cs typeface="0 Nazanin Bold" pitchFamily="2" charset="-78"/>
              </a:rPr>
              <a:t>شناسايي بيمار</a:t>
            </a:r>
          </a:p>
          <a:p>
            <a:pPr>
              <a:buBlip>
                <a:blip r:embed="rId2"/>
              </a:buBlip>
            </a:pPr>
            <a:r>
              <a:rPr lang="fa-IR" sz="2000" dirty="0" smtClean="0">
                <a:cs typeface="0 Nazanin Bold" pitchFamily="2" charset="-78"/>
              </a:rPr>
              <a:t>تداخل دارويي</a:t>
            </a:r>
          </a:p>
          <a:p>
            <a:pPr>
              <a:buBlip>
                <a:blip r:embed="rId2"/>
              </a:buBlip>
            </a:pPr>
            <a:r>
              <a:rPr lang="fa-IR" sz="2000" dirty="0" smtClean="0">
                <a:cs typeface="0 Nazanin Bold" pitchFamily="2" charset="-78"/>
              </a:rPr>
              <a:t>آلرژي</a:t>
            </a:r>
          </a:p>
          <a:p>
            <a:pPr>
              <a:buBlip>
                <a:blip r:embed="rId2"/>
              </a:buBlip>
            </a:pPr>
            <a:r>
              <a:rPr lang="fa-IR" sz="2000" dirty="0" smtClean="0">
                <a:cs typeface="0 Nazanin Bold" pitchFamily="2" charset="-78"/>
              </a:rPr>
              <a:t>خواندن دارو ( سيستمي براي خواندن دارو مانند باركد )</a:t>
            </a:r>
          </a:p>
          <a:p>
            <a:pPr>
              <a:buBlip>
                <a:blip r:embed="rId2"/>
              </a:buBlip>
            </a:pPr>
            <a:r>
              <a:rPr lang="fa-IR" sz="2000" dirty="0" smtClean="0">
                <a:cs typeface="0 Nazanin Bold" pitchFamily="2" charset="-78"/>
              </a:rPr>
              <a:t>داروهاي مشابه</a:t>
            </a:r>
          </a:p>
          <a:p>
            <a:pPr>
              <a:buBlip>
                <a:blip r:embed="rId2"/>
              </a:buBlip>
            </a:pPr>
            <a:r>
              <a:rPr lang="fa-IR" sz="2000" dirty="0" smtClean="0">
                <a:cs typeface="0 Nazanin Bold" pitchFamily="2" charset="-78"/>
              </a:rPr>
              <a:t>تهويه ( پنجره –سوراخ - </a:t>
            </a:r>
          </a:p>
          <a:p>
            <a:pPr>
              <a:buBlip>
                <a:blip r:embed="rId2"/>
              </a:buBlip>
            </a:pPr>
            <a:r>
              <a:rPr lang="fa-IR" sz="2000" dirty="0" smtClean="0">
                <a:cs typeface="0 Nazanin Bold" pitchFamily="2" charset="-78"/>
              </a:rPr>
              <a:t>اطفا ء حريق</a:t>
            </a:r>
          </a:p>
          <a:p>
            <a:pPr>
              <a:buBlip>
                <a:blip r:embed="rId2"/>
              </a:buBlip>
            </a:pPr>
            <a:r>
              <a:rPr lang="fa-IR" sz="2000" dirty="0" smtClean="0">
                <a:cs typeface="0 Nazanin Bold" pitchFamily="2" charset="-78"/>
              </a:rPr>
              <a:t>امنيت و مديريت بحران ( برنامه ) خط مشي</a:t>
            </a:r>
          </a:p>
          <a:p>
            <a:pPr>
              <a:buBlip>
                <a:blip r:embed="rId2"/>
              </a:buBlip>
            </a:pPr>
            <a:r>
              <a:rPr lang="fa-IR" sz="2000" dirty="0" smtClean="0">
                <a:cs typeface="0 Nazanin Bold" pitchFamily="2" charset="-78"/>
              </a:rPr>
              <a:t>خط مشي دارو هاي تاريخ گذشته و شيميايي  و داروي شيميايي آماده شده – فوت شده</a:t>
            </a:r>
          </a:p>
          <a:p>
            <a:pPr>
              <a:buBlip>
                <a:blip r:embed="rId2"/>
              </a:buBlip>
            </a:pPr>
            <a:endParaRPr lang="fa-IR" sz="2000" dirty="0">
              <a:cs typeface="0 Nazanin Bold" pitchFamily="2" charset="-78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-214348" y="142852"/>
          <a:ext cx="9144002" cy="671514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466654"/>
                <a:gridCol w="1190799"/>
                <a:gridCol w="1214429"/>
                <a:gridCol w="3200378"/>
                <a:gridCol w="2071742"/>
              </a:tblGrid>
              <a:tr h="619712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800" b="1" dirty="0" smtClean="0">
                          <a:latin typeface="Calibri"/>
                          <a:ea typeface="Times New Roman"/>
                          <a:cs typeface="0 Titr Bold" pitchFamily="2" charset="-78"/>
                        </a:rPr>
                        <a:t>حيطه اصلي</a:t>
                      </a:r>
                      <a:endParaRPr lang="en-US" sz="1800" b="1" dirty="0">
                        <a:latin typeface="Calibri"/>
                        <a:ea typeface="Times New Roman"/>
                        <a:cs typeface="0 Titr Bold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b="1" dirty="0" smtClean="0">
                          <a:latin typeface="Calibri"/>
                          <a:ea typeface="Times New Roman"/>
                          <a:cs typeface="0 Titr Bold" pitchFamily="2" charset="-78"/>
                        </a:rPr>
                        <a:t>حیطه فرعی                        </a:t>
                      </a:r>
                      <a:endParaRPr lang="en-US" sz="1800" b="1" dirty="0" smtClean="0">
                        <a:latin typeface="Calibri"/>
                        <a:ea typeface="Times New Roman"/>
                        <a:cs typeface="0 Titr Bold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b="1" dirty="0" smtClean="0">
                          <a:cs typeface="0 Titr Bold" pitchFamily="2" charset="-78"/>
                        </a:rPr>
                        <a:t>استاندارد حياتي</a:t>
                      </a:r>
                      <a:endParaRPr lang="fa-IR" sz="1800" b="1" dirty="0">
                        <a:cs typeface="0 Titr Bold" pitchFamily="2" charset="-78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b="1" baseline="0" dirty="0" smtClean="0">
                          <a:solidFill>
                            <a:srgbClr val="0033CC"/>
                          </a:solidFill>
                          <a:cs typeface="0 Titr Bold" pitchFamily="2" charset="-78"/>
                        </a:rPr>
                        <a:t>استاندارد محوري</a:t>
                      </a:r>
                      <a:endParaRPr lang="fa-IR" sz="1800" b="1" baseline="0" dirty="0">
                        <a:solidFill>
                          <a:srgbClr val="0033CC"/>
                        </a:solidFill>
                        <a:cs typeface="0 Titr Bold" pitchFamily="2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800" b="1" dirty="0" smtClean="0">
                          <a:cs typeface="0 Titr Bold" pitchFamily="2" charset="-78"/>
                        </a:rPr>
                        <a:t>استاندارد پيشرفته</a:t>
                      </a:r>
                      <a:endParaRPr lang="fa-IR" sz="1800" b="1" dirty="0">
                        <a:cs typeface="0 Titr Bold" pitchFamily="2" charset="-78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1894711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0 Nazanin Bold" pitchFamily="2" charset="-78"/>
                        </a:rPr>
                        <a:t>حيطه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0 Nazanin Bold" pitchFamily="2" charset="-78"/>
                        </a:rPr>
                        <a:t> C</a:t>
                      </a:r>
                      <a:r>
                        <a:rPr kumimoji="0"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0 Nazanin Bold" pitchFamily="2" charset="-78"/>
                        </a:rPr>
                        <a:t>:</a:t>
                      </a:r>
                      <a:r>
                        <a:rPr kumimoji="0" lang="fa-I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0 Nazanin Bold" pitchFamily="2" charset="-78"/>
                        </a:rPr>
                        <a:t> </a:t>
                      </a:r>
                      <a:r>
                        <a:rPr kumimoji="0" lang="fa-I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0 Nazanin Bold" pitchFamily="2" charset="-78"/>
                        </a:rPr>
                        <a:t>استانداردهاي خدمات ايمن باليني مبتني بر شواهد</a:t>
                      </a:r>
                      <a:endParaRPr kumimoji="0"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0 Nazanin Bold" pitchFamily="2" charset="-78"/>
                      </a:endParaRPr>
                    </a:p>
                    <a:p>
                      <a:pPr rtl="1"/>
                      <a:endParaRPr lang="fa-IR" dirty="0">
                        <a:cs typeface="0 Titr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500" dirty="0" smtClean="0">
                          <a:latin typeface="Calibri"/>
                          <a:ea typeface="Times New Roman"/>
                          <a:cs typeface="0 Nazanin Bold" pitchFamily="2" charset="-78"/>
                        </a:rPr>
                        <a:t>6</a:t>
                      </a:r>
                      <a:r>
                        <a:rPr lang="en-US" sz="1500" dirty="0" smtClean="0">
                          <a:latin typeface="Calibri"/>
                          <a:ea typeface="Times New Roman"/>
                          <a:cs typeface="0 Nazanin Bold" pitchFamily="2" charset="-78"/>
                        </a:rPr>
                        <a:t>C</a:t>
                      </a:r>
                      <a:r>
                        <a:rPr kumimoji="0" lang="ar-SA" sz="15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0 Nazanin Bold" pitchFamily="2" charset="-78"/>
                        </a:rPr>
                        <a:t>سيستم مدارك پزشكي</a:t>
                      </a:r>
                      <a:endParaRPr lang="en-US" sz="1500" dirty="0" smtClean="0">
                        <a:latin typeface="Calibri"/>
                        <a:ea typeface="Times New Roman"/>
                        <a:cs typeface="0 Nazanin Bold" pitchFamily="2" charset="-78"/>
                      </a:endParaRPr>
                    </a:p>
                    <a:p>
                      <a:pPr rtl="1"/>
                      <a:endParaRPr lang="fa-IR" sz="1500" dirty="0">
                        <a:cs typeface="0 Nazanin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a-IR" sz="1500" dirty="0">
                        <a:cs typeface="0 Nazanin Bold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600"/>
                        </a:spcAft>
                      </a:pPr>
                      <a:r>
                        <a:rPr lang="en-US" sz="1500" dirty="0">
                          <a:latin typeface="Times New Roman"/>
                          <a:ea typeface="Times New Roman"/>
                          <a:cs typeface="0 Nazanin Bold" pitchFamily="2" charset="-78"/>
                        </a:rPr>
                        <a:t>C.6.2.1 </a:t>
                      </a:r>
                      <a:r>
                        <a:rPr lang="ar-SA" sz="1500" b="1" dirty="0">
                          <a:latin typeface="Times New Roman"/>
                          <a:ea typeface="Times New Roman"/>
                          <a:cs typeface="0 Nazanin Bold" pitchFamily="2" charset="-78"/>
                        </a:rPr>
                        <a:t> بيمارستان داراي سيستم بايگاني مدارك پزشكي بوده به نگهداشت آن اهتمام ميكند.</a:t>
                      </a:r>
                      <a:endParaRPr lang="en-US" sz="1500" dirty="0">
                        <a:latin typeface="Times New Roman"/>
                        <a:ea typeface="Times New Roman"/>
                        <a:cs typeface="0 Nazanin Bold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600"/>
                        </a:spcAft>
                      </a:pPr>
                      <a:r>
                        <a:rPr lang="en-US" sz="1500" dirty="0">
                          <a:latin typeface="Times New Roman"/>
                          <a:ea typeface="Times New Roman"/>
                          <a:cs typeface="0 Nazanin Bold" pitchFamily="2" charset="-78"/>
                        </a:rPr>
                        <a:t>C.6.3.1 </a:t>
                      </a:r>
                      <a:r>
                        <a:rPr lang="ar-SA" sz="1500" b="1">
                          <a:latin typeface="Times New Roman"/>
                          <a:ea typeface="Times New Roman"/>
                          <a:cs typeface="0 Nazanin Bold" pitchFamily="2" charset="-78"/>
                        </a:rPr>
                        <a:t> بيمار بايد به مدارك پزشكي خود دسترسي همراه با داشتن فرصت براي بررسي و اظهارنظر داشته باشد.</a:t>
                      </a:r>
                      <a:endParaRPr lang="en-US" sz="1500" dirty="0">
                        <a:latin typeface="Times New Roman"/>
                        <a:ea typeface="Times New Roman"/>
                        <a:cs typeface="0 Nazanin Bold" pitchFamily="2" charset="-78"/>
                      </a:endParaRPr>
                    </a:p>
                  </a:txBody>
                  <a:tcPr marL="68580" marR="68580" marT="0" marB="0"/>
                </a:tc>
              </a:tr>
              <a:tr h="1327955">
                <a:tc>
                  <a:txBody>
                    <a:bodyPr/>
                    <a:lstStyle/>
                    <a:p>
                      <a:pPr rtl="1"/>
                      <a:endParaRPr lang="fa-IR">
                        <a:cs typeface="0 Titr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sz="1500">
                        <a:cs typeface="0 Nazanin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a-IR" sz="1500" dirty="0">
                        <a:cs typeface="0 Nazanin Bold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600"/>
                        </a:spcAft>
                      </a:pPr>
                      <a:r>
                        <a:rPr lang="en-US" sz="1500" dirty="0">
                          <a:latin typeface="Times New Roman"/>
                          <a:ea typeface="Times New Roman"/>
                          <a:cs typeface="0 Nazanin Bold" pitchFamily="2" charset="-78"/>
                        </a:rPr>
                        <a:t>C.6.2.2 </a:t>
                      </a:r>
                      <a:r>
                        <a:rPr lang="ar-SA" sz="1500" b="1" dirty="0">
                          <a:latin typeface="Times New Roman"/>
                          <a:ea typeface="Times New Roman"/>
                          <a:cs typeface="0 Nazanin Bold" pitchFamily="2" charset="-78"/>
                        </a:rPr>
                        <a:t> بيمارستان تضمين ميكند كه هر يك از بيماران داراي تنها يك پرونده (سوابق) تكميل شده پزشكي و داراي يك كد شناسائي واحد مي باشد.</a:t>
                      </a:r>
                      <a:endParaRPr lang="en-US" sz="1500" dirty="0">
                        <a:latin typeface="Times New Roman"/>
                        <a:ea typeface="Times New Roman"/>
                        <a:cs typeface="0 Nazanin Bold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600"/>
                        </a:spcAft>
                      </a:pPr>
                      <a:r>
                        <a:rPr lang="en-US" sz="1500" dirty="0">
                          <a:latin typeface="Times New Roman"/>
                          <a:ea typeface="Times New Roman"/>
                          <a:cs typeface="0 Nazanin Bold" pitchFamily="2" charset="-78"/>
                        </a:rPr>
                        <a:t>C.6.3.2 </a:t>
                      </a:r>
                      <a:r>
                        <a:rPr lang="ar-SA" sz="1500" b="1">
                          <a:latin typeface="Times New Roman"/>
                          <a:ea typeface="Times New Roman"/>
                          <a:cs typeface="0 Nazanin Bold" pitchFamily="2" charset="-78"/>
                        </a:rPr>
                        <a:t> بيمارستان داراي سيستم اتوماتيك مديريت اطلاعات </a:t>
                      </a:r>
                      <a:r>
                        <a:rPr lang="en-US" sz="1500" dirty="0">
                          <a:latin typeface="Times New Roman"/>
                          <a:ea typeface="Times New Roman"/>
                          <a:cs typeface="0 Nazanin Bold" pitchFamily="2" charset="-78"/>
                        </a:rPr>
                        <a:t>(MIS)</a:t>
                      </a:r>
                      <a:r>
                        <a:rPr lang="ar-SA" sz="1500" b="1">
                          <a:latin typeface="Times New Roman"/>
                          <a:ea typeface="Times New Roman"/>
                          <a:cs typeface="0 Nazanin Bold" pitchFamily="2" charset="-78"/>
                        </a:rPr>
                        <a:t> و پرونده هاي الكترونيك با ذخیره-پشتیبانی </a:t>
                      </a:r>
                      <a:r>
                        <a:rPr lang="en-US" sz="1500" dirty="0">
                          <a:latin typeface="Times New Roman"/>
                          <a:ea typeface="Times New Roman"/>
                          <a:cs typeface="0 Nazanin Bold" pitchFamily="2" charset="-78"/>
                        </a:rPr>
                        <a:t>(backup)</a:t>
                      </a:r>
                      <a:r>
                        <a:rPr lang="ar-SA" sz="1500" b="1">
                          <a:latin typeface="Times New Roman"/>
                          <a:ea typeface="Times New Roman"/>
                          <a:cs typeface="0 Nazanin Bold" pitchFamily="2" charset="-78"/>
                        </a:rPr>
                        <a:t> مناسب مي باشد.</a:t>
                      </a:r>
                      <a:endParaRPr lang="en-US" sz="1500" dirty="0">
                        <a:latin typeface="Times New Roman"/>
                        <a:ea typeface="Times New Roman"/>
                        <a:cs typeface="0 Nazanin Bold" pitchFamily="2" charset="-78"/>
                      </a:endParaRPr>
                    </a:p>
                  </a:txBody>
                  <a:tcPr marL="68580" marR="68580" marT="0" marB="0"/>
                </a:tc>
              </a:tr>
              <a:tr h="1436385">
                <a:tc>
                  <a:txBody>
                    <a:bodyPr/>
                    <a:lstStyle/>
                    <a:p>
                      <a:pPr rtl="1"/>
                      <a:endParaRPr lang="fa-IR" dirty="0">
                        <a:cs typeface="0 Titr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sz="1500" dirty="0">
                        <a:cs typeface="0 Nazanin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a-IR" sz="1500" dirty="0">
                        <a:cs typeface="0 Nazanin Bold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600"/>
                        </a:spcAft>
                      </a:pPr>
                      <a:r>
                        <a:rPr lang="en-US" sz="1500" dirty="0">
                          <a:latin typeface="Times New Roman"/>
                          <a:ea typeface="Times New Roman"/>
                          <a:cs typeface="0 Nazanin Bold" pitchFamily="2" charset="-78"/>
                        </a:rPr>
                        <a:t>C.6.2.3 </a:t>
                      </a:r>
                      <a:r>
                        <a:rPr lang="ar-SA" sz="1500" b="1" dirty="0">
                          <a:latin typeface="Times New Roman"/>
                          <a:ea typeface="Times New Roman"/>
                          <a:cs typeface="0 Nazanin Bold" pitchFamily="2" charset="-78"/>
                        </a:rPr>
                        <a:t> بيمارستان براي بيماريها </a:t>
                      </a:r>
                      <a:r>
                        <a:rPr lang="en-US" sz="1500" dirty="0">
                          <a:latin typeface="Times New Roman"/>
                          <a:ea typeface="Times New Roman"/>
                          <a:cs typeface="0 Nazanin Bold" pitchFamily="2" charset="-78"/>
                        </a:rPr>
                        <a:t>[ICD]</a:t>
                      </a:r>
                      <a:r>
                        <a:rPr lang="ar-SA" sz="1500" b="1" dirty="0">
                          <a:latin typeface="Times New Roman"/>
                          <a:ea typeface="Times New Roman"/>
                          <a:cs typeface="0 Nazanin Bold" pitchFamily="2" charset="-78"/>
                        </a:rPr>
                        <a:t> ، تشخيص و پروسيجرها از كدهاي استاندارد استفاده مي نمايد. </a:t>
                      </a:r>
                      <a:endParaRPr lang="en-US" sz="1500" dirty="0">
                        <a:latin typeface="Times New Roman"/>
                        <a:ea typeface="Times New Roman"/>
                        <a:cs typeface="0 Nazanin Bold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600"/>
                        </a:spcAft>
                      </a:pPr>
                      <a:r>
                        <a:rPr lang="en-US" sz="1500" dirty="0">
                          <a:latin typeface="Times New Roman"/>
                          <a:ea typeface="Times New Roman"/>
                          <a:cs typeface="0 Nazanin Bold" pitchFamily="2" charset="-78"/>
                        </a:rPr>
                        <a:t>C.6.3.3 </a:t>
                      </a:r>
                      <a:r>
                        <a:rPr lang="ar-SA" sz="1500" b="1" dirty="0">
                          <a:latin typeface="Times New Roman"/>
                          <a:ea typeface="Times New Roman"/>
                          <a:cs typeface="0 Nazanin Bold" pitchFamily="2" charset="-78"/>
                        </a:rPr>
                        <a:t> بيمارستان داراي سيستم ورود كامپيوتري دستورات پزشك ‍</a:t>
                      </a:r>
                      <a:r>
                        <a:rPr lang="en-US" sz="1500" dirty="0">
                          <a:latin typeface="Times New Roman"/>
                          <a:ea typeface="Times New Roman"/>
                          <a:cs typeface="0 Nazanin Bold" pitchFamily="2" charset="-78"/>
                        </a:rPr>
                        <a:t>(CPOE) </a:t>
                      </a:r>
                      <a:r>
                        <a:rPr lang="en-US" sz="1500" b="1" dirty="0">
                          <a:latin typeface="B Yagut"/>
                          <a:ea typeface="Times New Roman"/>
                          <a:cs typeface="0 Nazanin Bold" pitchFamily="2" charset="-78"/>
                        </a:rPr>
                        <a:t> </a:t>
                      </a:r>
                      <a:r>
                        <a:rPr lang="ar-SA" sz="1500" b="1" dirty="0">
                          <a:latin typeface="Times New Roman"/>
                          <a:ea typeface="Times New Roman"/>
                          <a:cs typeface="0 Nazanin Bold" pitchFamily="2" charset="-78"/>
                        </a:rPr>
                        <a:t>مي باشد.</a:t>
                      </a:r>
                      <a:endParaRPr lang="en-US" sz="1500" dirty="0">
                        <a:latin typeface="Times New Roman"/>
                        <a:ea typeface="Times New Roman"/>
                        <a:cs typeface="0 Nazanin Bold" pitchFamily="2" charset="-78"/>
                      </a:endParaRPr>
                    </a:p>
                  </a:txBody>
                  <a:tcPr marL="68580" marR="68580" marT="0" marB="0"/>
                </a:tc>
              </a:tr>
              <a:tr h="1436385">
                <a:tc>
                  <a:txBody>
                    <a:bodyPr/>
                    <a:lstStyle/>
                    <a:p>
                      <a:pPr rtl="1"/>
                      <a:endParaRPr lang="fa-IR" dirty="0">
                        <a:cs typeface="0 Titr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sz="1500" dirty="0">
                        <a:cs typeface="0 Nazanin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a-IR" sz="1500" dirty="0">
                        <a:cs typeface="0 Nazanin Bold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600"/>
                        </a:spcAft>
                      </a:pPr>
                      <a:r>
                        <a:rPr lang="en-US" sz="1500" dirty="0">
                          <a:latin typeface="Times New Roman"/>
                          <a:ea typeface="Times New Roman"/>
                          <a:cs typeface="0 Nazanin Bold" pitchFamily="2" charset="-78"/>
                        </a:rPr>
                        <a:t>C.6.2.4 </a:t>
                      </a:r>
                      <a:r>
                        <a:rPr lang="ar-SA" sz="1500" b="1" dirty="0">
                          <a:latin typeface="Times New Roman"/>
                          <a:ea typeface="Times New Roman"/>
                          <a:cs typeface="0 Nazanin Bold" pitchFamily="2" charset="-78"/>
                        </a:rPr>
                        <a:t> بيمارستان دسترسي آسان درمان كنندگان را به مدارك پزشكي در مواقع نياز تضمين مي نمايد.</a:t>
                      </a:r>
                      <a:endParaRPr lang="en-US" sz="1500" dirty="0">
                        <a:latin typeface="Times New Roman"/>
                        <a:ea typeface="Times New Roman"/>
                        <a:cs typeface="0 Nazanin Bold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600"/>
                        </a:spcAft>
                      </a:pPr>
                      <a:r>
                        <a:rPr lang="en-US" sz="1500" dirty="0">
                          <a:latin typeface="Times New Roman"/>
                          <a:ea typeface="Times New Roman"/>
                          <a:cs typeface="0 Nazanin Bold" pitchFamily="2" charset="-78"/>
                        </a:rPr>
                        <a:t>C.6.3.4 </a:t>
                      </a:r>
                      <a:r>
                        <a:rPr lang="ar-SA" sz="1500" b="1" dirty="0">
                          <a:latin typeface="Times New Roman"/>
                          <a:ea typeface="Times New Roman"/>
                          <a:cs typeface="0 Nazanin Bold" pitchFamily="2" charset="-78"/>
                        </a:rPr>
                        <a:t> بيمارستان داراي يك سيستم اتوماتيك (خودكار) هشدار باليني كارآمد مي باشد.</a:t>
                      </a:r>
                      <a:endParaRPr lang="en-US" sz="1500" dirty="0">
                        <a:latin typeface="Times New Roman"/>
                        <a:ea typeface="Times New Roman"/>
                        <a:cs typeface="0 Nazanin Bold" pitchFamily="2" charset="-78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581772"/>
          </a:xfrm>
        </p:spPr>
        <p:txBody>
          <a:bodyPr>
            <a:normAutofit fontScale="90000"/>
          </a:bodyPr>
          <a:lstStyle/>
          <a:p>
            <a:pPr algn="ctr"/>
            <a:r>
              <a:rPr lang="fa-IR" sz="2400" dirty="0" smtClean="0">
                <a:ea typeface="Times New Roman"/>
                <a:cs typeface="0 Nazanin Bold" pitchFamily="2" charset="-78"/>
              </a:rPr>
              <a:t>6</a:t>
            </a:r>
            <a:r>
              <a:rPr lang="en-US" sz="2400" dirty="0" smtClean="0">
                <a:ea typeface="Times New Roman"/>
                <a:cs typeface="0 Nazanin Bold" pitchFamily="2" charset="-78"/>
              </a:rPr>
              <a:t>C</a:t>
            </a:r>
            <a:r>
              <a:rPr lang="fa-IR" sz="2400" dirty="0" smtClean="0">
                <a:ea typeface="Times New Roman"/>
                <a:cs typeface="0 Nazanin Bold" pitchFamily="2" charset="-78"/>
              </a:rPr>
              <a:t> : </a:t>
            </a:r>
            <a:r>
              <a:rPr lang="ar-SA" sz="2400" b="1" dirty="0" smtClean="0">
                <a:solidFill>
                  <a:schemeClr val="dk1"/>
                </a:solidFill>
                <a:cs typeface="0 Nazanin Bold" pitchFamily="2" charset="-78"/>
              </a:rPr>
              <a:t>سيستم مدارك پزشكي</a:t>
            </a:r>
            <a:r>
              <a:rPr lang="en-US" sz="2400" dirty="0" smtClean="0">
                <a:ea typeface="Times New Roman"/>
                <a:cs typeface="0 Nazanin Bold" pitchFamily="2" charset="-78"/>
              </a:rPr>
              <a:t/>
            </a:r>
            <a:br>
              <a:rPr lang="en-US" sz="2400" dirty="0" smtClean="0">
                <a:ea typeface="Times New Roman"/>
                <a:cs typeface="0 Nazanin Bold" pitchFamily="2" charset="-78"/>
              </a:rPr>
            </a:br>
            <a:endParaRPr lang="fa-IR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5000660"/>
          </a:xfrm>
        </p:spPr>
        <p:txBody>
          <a:bodyPr>
            <a:normAutofit/>
          </a:bodyPr>
          <a:lstStyle/>
          <a:p>
            <a:r>
              <a:rPr lang="fa-IR" sz="2200" dirty="0" smtClean="0">
                <a:cs typeface="0 Nazanin Bold" pitchFamily="2" charset="-78"/>
              </a:rPr>
              <a:t>وجود سيستم بايگاني - </a:t>
            </a:r>
            <a:r>
              <a:rPr lang="fa-IR" sz="2000" dirty="0" smtClean="0">
                <a:cs typeface="0 Nazanin Bold" pitchFamily="2" charset="-78"/>
              </a:rPr>
              <a:t>نحوه بايگاني</a:t>
            </a:r>
          </a:p>
          <a:p>
            <a:r>
              <a:rPr lang="fa-IR" sz="2000" dirty="0" smtClean="0">
                <a:cs typeface="0 Nazanin Bold" pitchFamily="2" charset="-78"/>
              </a:rPr>
              <a:t>نحوه دسترسي به واحد بايگاني</a:t>
            </a:r>
          </a:p>
          <a:p>
            <a:r>
              <a:rPr lang="fa-IR" sz="2000" dirty="0" smtClean="0">
                <a:cs typeface="0 Nazanin Bold" pitchFamily="2" charset="-78"/>
              </a:rPr>
              <a:t>چيدمان پرونده ها ( وزن –كولر  - سنسور .....)</a:t>
            </a:r>
          </a:p>
          <a:p>
            <a:r>
              <a:rPr lang="fa-IR" sz="2200" dirty="0" smtClean="0">
                <a:cs typeface="0 Nazanin Bold" pitchFamily="2" charset="-78"/>
              </a:rPr>
              <a:t>يك پرونده يك بيمارو شناسه اختصاصي ( كد ملي .....)</a:t>
            </a:r>
          </a:p>
          <a:p>
            <a:r>
              <a:rPr lang="fa-IR" sz="2200" dirty="0" smtClean="0">
                <a:cs typeface="0 Nazanin Bold" pitchFamily="2" charset="-78"/>
              </a:rPr>
              <a:t>استفاده از كدهاي </a:t>
            </a:r>
            <a:r>
              <a:rPr lang="en-US" sz="2200" dirty="0" smtClean="0">
                <a:cs typeface="0 Nazanin Bold" pitchFamily="2" charset="-78"/>
              </a:rPr>
              <a:t>ICD</a:t>
            </a:r>
            <a:r>
              <a:rPr lang="fa-IR" sz="2200" dirty="0" smtClean="0">
                <a:cs typeface="0 Nazanin Bold" pitchFamily="2" charset="-78"/>
              </a:rPr>
              <a:t> و خط مشي</a:t>
            </a:r>
          </a:p>
          <a:p>
            <a:r>
              <a:rPr lang="fa-IR" sz="2200" dirty="0" smtClean="0">
                <a:cs typeface="0 Nazanin Bold" pitchFamily="2" charset="-78"/>
              </a:rPr>
              <a:t>سهولت دسترسي به پرونده ها</a:t>
            </a:r>
          </a:p>
          <a:p>
            <a:r>
              <a:rPr lang="fa-IR" sz="2200" dirty="0" smtClean="0">
                <a:cs typeface="0 Nazanin Bold" pitchFamily="2" charset="-78"/>
              </a:rPr>
              <a:t>پرونده هاي الكترونيكي</a:t>
            </a:r>
          </a:p>
          <a:p>
            <a:r>
              <a:rPr lang="fa-IR" sz="2200" dirty="0" smtClean="0">
                <a:cs typeface="0 Nazanin Bold" pitchFamily="2" charset="-78"/>
              </a:rPr>
              <a:t>دستورات پزشكي وارد كامپيوتر</a:t>
            </a:r>
          </a:p>
          <a:p>
            <a:r>
              <a:rPr lang="fa-IR" sz="2200" dirty="0" smtClean="0">
                <a:cs typeface="0 Nazanin Bold" pitchFamily="2" charset="-78"/>
              </a:rPr>
              <a:t>سيستم اتوماتيك هشدار باليني</a:t>
            </a:r>
          </a:p>
          <a:p>
            <a:r>
              <a:rPr lang="fa-IR" sz="2200" dirty="0" smtClean="0">
                <a:cs typeface="0 Nazanin Bold" pitchFamily="2" charset="-78"/>
              </a:rPr>
              <a:t>خط مشي و روش اجرايي نحوه تكميل  و مرتب كردن پرونده ( اورزانس ، درمانگاه ( ويزيت ) و بستري  موارد انصراف 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1428736"/>
            <a:ext cx="7851648" cy="1828800"/>
          </a:xfrm>
        </p:spPr>
        <p:txBody>
          <a:bodyPr/>
          <a:lstStyle/>
          <a:p>
            <a:r>
              <a:rPr lang="fa-IR" dirty="0" smtClean="0">
                <a:cs typeface="0 Jadid Bold" pitchFamily="2" charset="-78"/>
              </a:rPr>
              <a:t>استانداردهاي ايمني بيمار</a:t>
            </a:r>
            <a:endParaRPr lang="fa-IR" dirty="0">
              <a:cs typeface="0 Jadid Bold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786190"/>
            <a:ext cx="7854696" cy="2143140"/>
          </a:xfrm>
        </p:spPr>
        <p:txBody>
          <a:bodyPr/>
          <a:lstStyle/>
          <a:p>
            <a:pPr algn="ctr"/>
            <a:r>
              <a:rPr lang="fa-IR" dirty="0" smtClean="0">
                <a:cs typeface="0 Jadid Bold" pitchFamily="2" charset="-78"/>
              </a:rPr>
              <a:t>گلشن اصغري</a:t>
            </a:r>
          </a:p>
          <a:p>
            <a:pPr algn="ctr"/>
            <a:r>
              <a:rPr lang="fa-IR" dirty="0" smtClean="0">
                <a:cs typeface="0 Jadid Bold" pitchFamily="2" charset="-78"/>
              </a:rPr>
              <a:t>كارشناس كنترل عفونت م.آ.د.سينا</a:t>
            </a:r>
            <a:endParaRPr lang="fa-IR" dirty="0">
              <a:cs typeface="0 Jadid Bold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653210"/>
          </a:xfrm>
        </p:spPr>
        <p:txBody>
          <a:bodyPr>
            <a:normAutofit fontScale="90000"/>
          </a:bodyPr>
          <a:lstStyle/>
          <a:p>
            <a:pPr algn="ctr"/>
            <a:r>
              <a:rPr lang="fa-IR" sz="2400" dirty="0" smtClean="0">
                <a:ea typeface="Times New Roman"/>
                <a:cs typeface="0 Nazanin Bold" pitchFamily="2" charset="-78"/>
              </a:rPr>
              <a:t>6</a:t>
            </a:r>
            <a:r>
              <a:rPr lang="en-US" sz="2400" dirty="0" smtClean="0">
                <a:ea typeface="Times New Roman"/>
                <a:cs typeface="0 Nazanin Bold" pitchFamily="2" charset="-78"/>
              </a:rPr>
              <a:t>C</a:t>
            </a:r>
            <a:r>
              <a:rPr lang="fa-IR" sz="2400" dirty="0" smtClean="0">
                <a:ea typeface="Times New Roman"/>
                <a:cs typeface="0 Nazanin Bold" pitchFamily="2" charset="-78"/>
              </a:rPr>
              <a:t> : </a:t>
            </a:r>
            <a:r>
              <a:rPr lang="ar-SA" sz="2400" b="1" dirty="0" smtClean="0">
                <a:solidFill>
                  <a:schemeClr val="dk1"/>
                </a:solidFill>
                <a:cs typeface="0 Nazanin Bold" pitchFamily="2" charset="-78"/>
              </a:rPr>
              <a:t>سيستم مدارك پزشكي</a:t>
            </a:r>
            <a:r>
              <a:rPr lang="en-US" sz="2400" dirty="0" smtClean="0">
                <a:ea typeface="Times New Roman"/>
                <a:cs typeface="0 Nazanin Bold" pitchFamily="2" charset="-78"/>
              </a:rPr>
              <a:t/>
            </a:r>
            <a:br>
              <a:rPr lang="en-US" sz="2400" dirty="0" smtClean="0">
                <a:ea typeface="Times New Roman"/>
                <a:cs typeface="0 Nazanin Bold" pitchFamily="2" charset="-78"/>
              </a:rPr>
            </a:br>
            <a:endParaRPr lang="fa-IR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sz="2400" dirty="0" smtClean="0">
                <a:cs typeface="0 Nazanin Bold" pitchFamily="2" charset="-78"/>
              </a:rPr>
              <a:t>خط مشي اخذ رضايت بستري ( رضايت گيرنده ) </a:t>
            </a:r>
          </a:p>
          <a:p>
            <a:r>
              <a:rPr lang="fa-IR" sz="2400" dirty="0" smtClean="0">
                <a:cs typeface="0 Nazanin Bold" pitchFamily="2" charset="-78"/>
              </a:rPr>
              <a:t>خط مشي برائت نامه در پذيرش</a:t>
            </a:r>
          </a:p>
          <a:p>
            <a:r>
              <a:rPr lang="fa-IR" sz="2400" dirty="0" smtClean="0">
                <a:cs typeface="0 Nazanin Bold" pitchFamily="2" charset="-78"/>
              </a:rPr>
              <a:t>خط مشي حفاظت  و امنيت واحد</a:t>
            </a:r>
          </a:p>
          <a:p>
            <a:r>
              <a:rPr lang="fa-IR" sz="2400" dirty="0" smtClean="0">
                <a:cs typeface="0 Nazanin Bold" pitchFamily="2" charset="-78"/>
              </a:rPr>
              <a:t>خط مشي حفاظت  و امنيت سيستم هاي ذخيره</a:t>
            </a:r>
          </a:p>
          <a:p>
            <a:r>
              <a:rPr lang="fa-IR" sz="2400" dirty="0" smtClean="0">
                <a:cs typeface="0 Nazanin Bold" pitchFamily="2" charset="-78"/>
              </a:rPr>
              <a:t>خط مشي و روش اجرايي نحوه ارسال پرونده به درمانگاه</a:t>
            </a:r>
          </a:p>
          <a:p>
            <a:r>
              <a:rPr lang="fa-IR" sz="2400" dirty="0" smtClean="0">
                <a:cs typeface="0 Nazanin Bold" pitchFamily="2" charset="-78"/>
              </a:rPr>
              <a:t>خط مشي و روش اجرايي موارد خرابي </a:t>
            </a:r>
            <a:r>
              <a:rPr lang="en-US" sz="2400" dirty="0" smtClean="0">
                <a:cs typeface="0 Nazanin Bold" pitchFamily="2" charset="-78"/>
              </a:rPr>
              <a:t>HIS</a:t>
            </a:r>
            <a:endParaRPr lang="fa-IR" sz="2400" dirty="0" smtClean="0">
              <a:cs typeface="0 Nazanin Bold" pitchFamily="2" charset="-78"/>
            </a:endParaRPr>
          </a:p>
          <a:p>
            <a:r>
              <a:rPr lang="fa-IR" sz="2400" dirty="0" smtClean="0">
                <a:cs typeface="0 Nazanin Bold" pitchFamily="2" charset="-78"/>
              </a:rPr>
              <a:t>خط مشي و روش اجرايي نحوه نوبت دهي </a:t>
            </a:r>
          </a:p>
          <a:p>
            <a:r>
              <a:rPr lang="fa-IR" sz="2400" dirty="0" smtClean="0">
                <a:cs typeface="0 Nazanin Bold" pitchFamily="2" charset="-78"/>
              </a:rPr>
              <a:t>زمان سنجي ( پرونده به بايگاني )</a:t>
            </a:r>
          </a:p>
          <a:p>
            <a:r>
              <a:rPr lang="fa-IR" sz="2400" dirty="0" smtClean="0">
                <a:cs typeface="0 Nazanin Bold" pitchFamily="2" charset="-78"/>
              </a:rPr>
              <a:t>اطفا ء حريق و آموزش پرسنل</a:t>
            </a:r>
          </a:p>
          <a:p>
            <a:endParaRPr lang="fa-IR" dirty="0">
              <a:cs typeface="0 Nazanin Bold" pitchFamily="2" charset="-78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Documents and Settings\Administrator\My Documents\My Pictures\farapix_com_d355d0c3f61754bf7bc58c41315bf4bf_0361421093210759957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357950" y="6211669"/>
            <a:ext cx="242886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cs typeface="0 Titr Bold" pitchFamily="2" charset="-78"/>
              </a:rPr>
              <a:t>موفق باشيد</a:t>
            </a:r>
            <a:endParaRPr lang="fa-IR" sz="3600" dirty="0">
              <a:solidFill>
                <a:srgbClr val="FF0000"/>
              </a:solidFill>
              <a:cs typeface="0 Titr Bold" pitchFamily="2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4" name="Picture 5" descr="C:\Documents and Settings\Administrator\My Documents\My Pictures\11.bmp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-3" y="0"/>
          <a:ext cx="9144003" cy="68580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157311"/>
                <a:gridCol w="2128823"/>
                <a:gridCol w="1700201"/>
                <a:gridCol w="2214547"/>
                <a:gridCol w="1943121"/>
              </a:tblGrid>
              <a:tr h="66438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800" b="1" dirty="0" smtClean="0">
                          <a:latin typeface="Calibri"/>
                          <a:ea typeface="Times New Roman"/>
                          <a:cs typeface="0 Titr Bold" pitchFamily="2" charset="-78"/>
                        </a:rPr>
                        <a:t>حيطه اصلي</a:t>
                      </a:r>
                      <a:endParaRPr lang="en-US" sz="1800" b="1" dirty="0">
                        <a:latin typeface="Calibri"/>
                        <a:ea typeface="Times New Roman"/>
                        <a:cs typeface="0 Titr Bold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b="1" dirty="0" smtClean="0">
                          <a:latin typeface="Calibri"/>
                          <a:ea typeface="Times New Roman"/>
                          <a:cs typeface="0 Titr Bold" pitchFamily="2" charset="-78"/>
                        </a:rPr>
                        <a:t>حیطه فرعی                        </a:t>
                      </a:r>
                      <a:endParaRPr lang="en-US" sz="1800" b="1" dirty="0" smtClean="0">
                        <a:latin typeface="Calibri"/>
                        <a:ea typeface="Times New Roman"/>
                        <a:cs typeface="0 Titr Bold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b="1" dirty="0" smtClean="0">
                          <a:cs typeface="0 Titr Bold" pitchFamily="2" charset="-78"/>
                        </a:rPr>
                        <a:t>استاندارد حياتي</a:t>
                      </a:r>
                      <a:endParaRPr lang="fa-IR" sz="1800" b="1" dirty="0">
                        <a:cs typeface="0 Titr Bold" pitchFamily="2" charset="-78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b="1" baseline="0" dirty="0" smtClean="0">
                          <a:solidFill>
                            <a:srgbClr val="0033CC"/>
                          </a:solidFill>
                          <a:cs typeface="0 Titr Bold" pitchFamily="2" charset="-78"/>
                        </a:rPr>
                        <a:t>استاندارد محوري</a:t>
                      </a:r>
                      <a:endParaRPr lang="fa-IR" sz="1800" b="1" baseline="0" dirty="0">
                        <a:solidFill>
                          <a:srgbClr val="0033CC"/>
                        </a:solidFill>
                        <a:cs typeface="0 Titr Bold" pitchFamily="2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800" b="1" dirty="0" smtClean="0">
                          <a:cs typeface="0 Titr Bold" pitchFamily="2" charset="-78"/>
                        </a:rPr>
                        <a:t>استاندارد پيشرفته</a:t>
                      </a:r>
                      <a:endParaRPr lang="fa-IR" sz="1800" b="1" dirty="0">
                        <a:cs typeface="0 Titr Bold" pitchFamily="2" charset="-78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1875873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3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0 Titr Bold" pitchFamily="2" charset="-78"/>
                        </a:rPr>
                        <a:t>حيطه</a:t>
                      </a:r>
                      <a:r>
                        <a:rPr kumimoji="0" lang="en-US" sz="13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0 Titr Bold" pitchFamily="2" charset="-78"/>
                        </a:rPr>
                        <a:t> C</a:t>
                      </a:r>
                      <a:r>
                        <a:rPr kumimoji="0" lang="ar-SA" sz="13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0 Titr Bold" pitchFamily="2" charset="-78"/>
                        </a:rPr>
                        <a:t>:</a:t>
                      </a:r>
                      <a:r>
                        <a:rPr kumimoji="0" lang="fa-IR" sz="13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0 Titr Bold" pitchFamily="2" charset="-78"/>
                        </a:rPr>
                        <a:t> استانداردهاي خدمات ايمن باليني مبتني بر شواهد</a:t>
                      </a:r>
                      <a:endParaRPr kumimoji="0" lang="en-US" sz="13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0 Titr Bold" pitchFamily="2" charset="-78"/>
                      </a:endParaRPr>
                    </a:p>
                    <a:p>
                      <a:pPr rtl="1"/>
                      <a:endParaRPr lang="fa-IR" sz="1300" b="1" dirty="0">
                        <a:cs typeface="0 Titr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300" b="1" dirty="0">
                          <a:latin typeface="Calibri"/>
                          <a:ea typeface="Times New Roman"/>
                          <a:cs typeface="0 Titr Bold" pitchFamily="2" charset="-78"/>
                        </a:rPr>
                        <a:t>1.</a:t>
                      </a:r>
                      <a:r>
                        <a:rPr lang="en-US" sz="1300" b="1" dirty="0">
                          <a:latin typeface="Calibri"/>
                          <a:ea typeface="Times New Roman"/>
                          <a:cs typeface="0 Titr Bold" pitchFamily="2" charset="-78"/>
                        </a:rPr>
                        <a:t>C</a:t>
                      </a:r>
                      <a:r>
                        <a:rPr lang="fa-IR" sz="1300" b="1" dirty="0">
                          <a:latin typeface="Calibri"/>
                          <a:ea typeface="Times New Roman"/>
                          <a:cs typeface="0 Titr Bold" pitchFamily="2" charset="-78"/>
                        </a:rPr>
                        <a:t> بيمارستان داراي مدیریت ارشد اثربخش می باشد و ايمني بيمار را لحاظ  می نماید . </a:t>
                      </a:r>
                      <a:endParaRPr lang="en-US" sz="1300" b="1" dirty="0">
                        <a:latin typeface="Calibri"/>
                        <a:ea typeface="Times New Roman"/>
                        <a:cs typeface="0 Titr Bold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 b="1" dirty="0">
                          <a:latin typeface="Calibri"/>
                          <a:ea typeface="Times New Roman"/>
                          <a:cs typeface="0 Titr Bold" pitchFamily="2" charset="-78"/>
                        </a:rPr>
                        <a:t>1.1.1</a:t>
                      </a:r>
                      <a:r>
                        <a:rPr lang="en-US" sz="1300" b="1" dirty="0">
                          <a:latin typeface="Calibri"/>
                          <a:ea typeface="Times New Roman"/>
                          <a:cs typeface="0 Titr Bold" pitchFamily="2" charset="-78"/>
                        </a:rPr>
                        <a:t>c</a:t>
                      </a:r>
                      <a:r>
                        <a:rPr lang="fa-IR" sz="1300" b="1" dirty="0">
                          <a:latin typeface="Calibri"/>
                          <a:ea typeface="Times New Roman"/>
                          <a:cs typeface="0 Titr Bold" pitchFamily="2" charset="-78"/>
                        </a:rPr>
                        <a:t> بيمارستان بمنظور اعلام اضطراري نتايج حیاتی آزمايشات، كانالهاي ارتباطي خود را آزاد نگه میدارد . </a:t>
                      </a:r>
                      <a:endParaRPr lang="en-US" sz="1300" b="1" dirty="0">
                        <a:latin typeface="Calibri"/>
                        <a:ea typeface="Times New Roman"/>
                        <a:cs typeface="0 Titr Bold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 b="1" dirty="0">
                          <a:latin typeface="Calibri"/>
                          <a:ea typeface="Times New Roman"/>
                          <a:cs typeface="0 Titr Bold" pitchFamily="2" charset="-78"/>
                        </a:rPr>
                        <a:t>1.2.1</a:t>
                      </a:r>
                      <a:r>
                        <a:rPr lang="en-US" sz="1300" b="1" dirty="0">
                          <a:latin typeface="Calibri"/>
                          <a:ea typeface="Times New Roman"/>
                          <a:cs typeface="0 Titr Bold" pitchFamily="2" charset="-78"/>
                        </a:rPr>
                        <a:t>c</a:t>
                      </a:r>
                      <a:r>
                        <a:rPr lang="fa-IR" sz="1300" b="1" dirty="0">
                          <a:latin typeface="Calibri"/>
                          <a:ea typeface="Times New Roman"/>
                          <a:cs typeface="0 Titr Bold" pitchFamily="2" charset="-78"/>
                        </a:rPr>
                        <a:t>.در صورت اقتضاء بيمارستان از راهنماهاي خدمات باليني از جمله راهنماهاي باليني سازمان جهاني بهداشت تبعيت مي نمايد.</a:t>
                      </a:r>
                      <a:endParaRPr lang="en-US" sz="1300" b="1" dirty="0">
                        <a:latin typeface="Calibri"/>
                        <a:ea typeface="Times New Roman"/>
                        <a:cs typeface="0 Titr Bold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 b="1" dirty="0">
                          <a:latin typeface="Calibri"/>
                          <a:ea typeface="Times New Roman"/>
                          <a:cs typeface="0 Titr Bold" pitchFamily="2" charset="-78"/>
                        </a:rPr>
                        <a:t>1.3.1</a:t>
                      </a:r>
                      <a:r>
                        <a:rPr lang="en-US" sz="1300" b="1" dirty="0">
                          <a:latin typeface="Calibri"/>
                          <a:ea typeface="Times New Roman"/>
                          <a:cs typeface="0 Titr Bold" pitchFamily="2" charset="-78"/>
                        </a:rPr>
                        <a:t>c</a:t>
                      </a:r>
                      <a:r>
                        <a:rPr lang="fa-IR" sz="1300" b="1" dirty="0">
                          <a:latin typeface="Calibri"/>
                          <a:ea typeface="Times New Roman"/>
                          <a:cs typeface="0 Titr Bold" pitchFamily="2" charset="-78"/>
                        </a:rPr>
                        <a:t> بيمارستان داراي "كميته دستورالعمل هاي باليني "است كه در فواصل زمانی منظم جهت انتخاب ، تهيه و تضمین اجراي راهنماهاي باليني ، پروتوكلها و چك ليستهاي مرتبط به ايمني بيمار تشكيل جلسه مي دهد.</a:t>
                      </a:r>
                      <a:endParaRPr lang="en-US" sz="1300" b="1" dirty="0">
                        <a:latin typeface="Calibri"/>
                        <a:ea typeface="Times New Roman"/>
                        <a:cs typeface="0 Titr Bold" pitchFamily="2" charset="-78"/>
                      </a:endParaRPr>
                    </a:p>
                  </a:txBody>
                  <a:tcPr marL="68580" marR="68580" marT="0" marB="0"/>
                </a:tc>
              </a:tr>
              <a:tr h="1404985">
                <a:tc>
                  <a:txBody>
                    <a:bodyPr/>
                    <a:lstStyle/>
                    <a:p>
                      <a:pPr rtl="1"/>
                      <a:endParaRPr lang="fa-IR" sz="1300" b="1">
                        <a:cs typeface="0 Titr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sz="1300" b="1" dirty="0">
                        <a:cs typeface="0 Titr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 b="1" dirty="0">
                          <a:latin typeface="Calibri"/>
                          <a:ea typeface="Times New Roman"/>
                          <a:cs typeface="0 Titr Bold" pitchFamily="2" charset="-78"/>
                        </a:rPr>
                        <a:t>1.1.2</a:t>
                      </a:r>
                      <a:r>
                        <a:rPr lang="en-US" sz="1300" b="1" dirty="0">
                          <a:latin typeface="Calibri"/>
                          <a:ea typeface="Times New Roman"/>
                          <a:cs typeface="0 Titr Bold" pitchFamily="2" charset="-78"/>
                        </a:rPr>
                        <a:t>c</a:t>
                      </a:r>
                      <a:r>
                        <a:rPr lang="fa-IR" sz="1300" b="1" dirty="0">
                          <a:latin typeface="Calibri"/>
                          <a:ea typeface="Times New Roman"/>
                          <a:cs typeface="0 Titr Bold" pitchFamily="2" charset="-78"/>
                        </a:rPr>
                        <a:t>. بيمارستان داراي سيستم هاي تضمین کننده ، بمنظورا طلاع رساني واعلام نتايج معوقه تست هاي پاراكلينيكي به بيماران بعد از ترخيص مي باشد .  </a:t>
                      </a:r>
                      <a:endParaRPr lang="en-US" sz="1300" b="1" dirty="0">
                        <a:latin typeface="Calibri"/>
                        <a:ea typeface="Times New Roman"/>
                        <a:cs typeface="0 Titr Bold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 b="1" dirty="0">
                          <a:latin typeface="Calibri"/>
                          <a:ea typeface="Times New Roman"/>
                          <a:cs typeface="0 Titr Bold" pitchFamily="2" charset="-78"/>
                        </a:rPr>
                        <a:t>1.2.2.</a:t>
                      </a:r>
                      <a:r>
                        <a:rPr lang="en-US" sz="1300" b="1" dirty="0">
                          <a:latin typeface="Calibri"/>
                          <a:ea typeface="Times New Roman"/>
                          <a:cs typeface="0 Titr Bold" pitchFamily="2" charset="-78"/>
                        </a:rPr>
                        <a:t>c</a:t>
                      </a:r>
                      <a:r>
                        <a:rPr lang="fa-IR" sz="1300" b="1" dirty="0">
                          <a:latin typeface="Calibri"/>
                          <a:ea typeface="Times New Roman"/>
                          <a:cs typeface="0 Titr Bold" pitchFamily="2" charset="-78"/>
                        </a:rPr>
                        <a:t> بيمارستان چك ليست جراحي ايمن را اجرا واز راهنماهاي باليني  ازجمله چک لیست سازمان جهاني بهداشت در زمينه ايمني جراحي تبعیت مي نمايد .</a:t>
                      </a:r>
                      <a:endParaRPr lang="en-US" sz="1300" b="1" dirty="0">
                        <a:latin typeface="Calibri"/>
                        <a:ea typeface="Times New Roman"/>
                        <a:cs typeface="0 Titr Bold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/>
                      <a:endParaRPr lang="fa-IR" sz="1300" b="1" dirty="0">
                        <a:cs typeface="0 Titr Bold" pitchFamily="2" charset="-78"/>
                      </a:endParaRPr>
                    </a:p>
                  </a:txBody>
                  <a:tcPr/>
                </a:tc>
              </a:tr>
              <a:tr h="1427197">
                <a:tc>
                  <a:txBody>
                    <a:bodyPr/>
                    <a:lstStyle/>
                    <a:p>
                      <a:pPr rtl="1"/>
                      <a:endParaRPr lang="fa-IR" sz="1300" b="1" dirty="0">
                        <a:cs typeface="0 Titr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sz="1300" b="1" dirty="0">
                        <a:cs typeface="0 Titr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a-IR" sz="1300" b="1" dirty="0">
                        <a:cs typeface="0 Titr Bold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 b="1">
                          <a:latin typeface="Calibri"/>
                          <a:ea typeface="Times New Roman"/>
                          <a:cs typeface="0 Titr Bold" pitchFamily="2" charset="-78"/>
                        </a:rPr>
                        <a:t>1.2.3</a:t>
                      </a:r>
                      <a:r>
                        <a:rPr lang="en-US" sz="1300" b="1" dirty="0">
                          <a:latin typeface="Calibri"/>
                          <a:ea typeface="Times New Roman"/>
                          <a:cs typeface="0 Titr Bold" pitchFamily="2" charset="-78"/>
                        </a:rPr>
                        <a:t>c</a:t>
                      </a:r>
                      <a:r>
                        <a:rPr lang="fa-IR" sz="1300" b="1">
                          <a:latin typeface="Calibri"/>
                          <a:ea typeface="Times New Roman"/>
                          <a:cs typeface="0 Titr Bold" pitchFamily="2" charset="-78"/>
                        </a:rPr>
                        <a:t> بيمارستان اجرای پروسيجرهاي تشخيصي تهاجمي را به روش ايمن و مطابق با راهنماهاي استاندارد  باليني تضمین مي نمايد.</a:t>
                      </a:r>
                      <a:endParaRPr lang="en-US" sz="1300" b="1" dirty="0">
                        <a:latin typeface="Calibri"/>
                        <a:ea typeface="Times New Roman"/>
                        <a:cs typeface="0 Titr Bold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/>
                      <a:endParaRPr lang="fa-IR" sz="1300" b="1" dirty="0">
                        <a:cs typeface="0 Titr Bold" pitchFamily="2" charset="-78"/>
                      </a:endParaRPr>
                    </a:p>
                  </a:txBody>
                  <a:tcPr/>
                </a:tc>
              </a:tr>
              <a:tr h="1485565">
                <a:tc>
                  <a:txBody>
                    <a:bodyPr/>
                    <a:lstStyle/>
                    <a:p>
                      <a:pPr rtl="1"/>
                      <a:endParaRPr lang="fa-IR" sz="1300" b="1" dirty="0">
                        <a:cs typeface="0 Titr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sz="1300" b="1" dirty="0">
                        <a:cs typeface="0 Titr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a-IR" sz="1300" b="1" dirty="0">
                        <a:cs typeface="0 Titr Bold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 b="1" dirty="0">
                          <a:latin typeface="Calibri"/>
                          <a:ea typeface="Times New Roman"/>
                          <a:cs typeface="0 Titr Bold" pitchFamily="2" charset="-78"/>
                        </a:rPr>
                        <a:t>1.2.4</a:t>
                      </a:r>
                      <a:r>
                        <a:rPr lang="en-US" sz="1300" b="1" dirty="0">
                          <a:latin typeface="Calibri"/>
                          <a:ea typeface="Times New Roman"/>
                          <a:cs typeface="0 Titr Bold" pitchFamily="2" charset="-78"/>
                        </a:rPr>
                        <a:t>c</a:t>
                      </a:r>
                      <a:r>
                        <a:rPr lang="fa-IR" sz="1300" b="1" dirty="0">
                          <a:latin typeface="Calibri"/>
                          <a:ea typeface="Times New Roman"/>
                          <a:cs typeface="0 Titr Bold" pitchFamily="2" charset="-78"/>
                        </a:rPr>
                        <a:t> .بيمارستان بمنظور كاهش ترومبوآمبوليسم وريدي و آمبولي ریوی راهنماهاي باليني را اجرا مي نمايد.</a:t>
                      </a:r>
                      <a:endParaRPr lang="en-US" sz="1300" b="1" dirty="0">
                        <a:latin typeface="Calibri"/>
                        <a:ea typeface="Times New Roman"/>
                        <a:cs typeface="0 Titr Bold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/>
                      <a:endParaRPr lang="fa-IR" sz="1300" b="1" dirty="0">
                        <a:cs typeface="0 Titr Bold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-142913" y="1"/>
          <a:ext cx="9144005" cy="671514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257289"/>
                <a:gridCol w="1957374"/>
                <a:gridCol w="942968"/>
                <a:gridCol w="3929036"/>
                <a:gridCol w="1057338"/>
              </a:tblGrid>
              <a:tr h="960036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800" b="1" dirty="0" smtClean="0">
                          <a:latin typeface="Calibri"/>
                          <a:ea typeface="Times New Roman"/>
                          <a:cs typeface="0 Titr Bold" pitchFamily="2" charset="-78"/>
                        </a:rPr>
                        <a:t>حيطه اصلي</a:t>
                      </a:r>
                      <a:endParaRPr lang="en-US" sz="1800" b="1" dirty="0">
                        <a:latin typeface="Calibri"/>
                        <a:ea typeface="Times New Roman"/>
                        <a:cs typeface="0 Titr Bold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b="1" dirty="0" smtClean="0">
                          <a:latin typeface="Calibri"/>
                          <a:ea typeface="Times New Roman"/>
                          <a:cs typeface="0 Titr Bold" pitchFamily="2" charset="-78"/>
                        </a:rPr>
                        <a:t>حیطه فرعی                        </a:t>
                      </a:r>
                      <a:endParaRPr lang="en-US" sz="1800" b="1" dirty="0" smtClean="0">
                        <a:latin typeface="Calibri"/>
                        <a:ea typeface="Times New Roman"/>
                        <a:cs typeface="0 Titr Bold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b="1" dirty="0" smtClean="0">
                          <a:cs typeface="0 Titr Bold" pitchFamily="2" charset="-78"/>
                        </a:rPr>
                        <a:t>استاندارد حياتي</a:t>
                      </a:r>
                      <a:endParaRPr lang="fa-IR" sz="1800" b="1" dirty="0">
                        <a:cs typeface="0 Titr Bold" pitchFamily="2" charset="-78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b="1" baseline="0" dirty="0" smtClean="0">
                          <a:solidFill>
                            <a:srgbClr val="0033CC"/>
                          </a:solidFill>
                          <a:cs typeface="0 Titr Bold" pitchFamily="2" charset="-78"/>
                        </a:rPr>
                        <a:t>استاندارد محوري</a:t>
                      </a:r>
                      <a:endParaRPr lang="fa-IR" sz="1800" b="1" baseline="0" dirty="0">
                        <a:solidFill>
                          <a:srgbClr val="0033CC"/>
                        </a:solidFill>
                        <a:cs typeface="0 Titr Bold" pitchFamily="2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800" b="1" dirty="0" smtClean="0">
                          <a:cs typeface="0 Titr Bold" pitchFamily="2" charset="-78"/>
                        </a:rPr>
                        <a:t>استاندارد پيشرفته</a:t>
                      </a:r>
                      <a:endParaRPr lang="fa-IR" sz="1800" b="1" dirty="0">
                        <a:cs typeface="0 Titr Bold" pitchFamily="2" charset="-78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1714953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0 Titr Bold" pitchFamily="2" charset="-78"/>
                        </a:rPr>
                        <a:t>حيطه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0 Titr Bold" pitchFamily="2" charset="-78"/>
                        </a:rPr>
                        <a:t> C</a:t>
                      </a:r>
                      <a:r>
                        <a:rPr kumimoji="0" lang="ar-SA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0 Titr Bold" pitchFamily="2" charset="-78"/>
                        </a:rPr>
                        <a:t>:</a:t>
                      </a:r>
                      <a:r>
                        <a:rPr kumimoji="0" lang="fa-I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0 Titr Bold" pitchFamily="2" charset="-78"/>
                        </a:rPr>
                        <a:t> </a:t>
                      </a:r>
                      <a:r>
                        <a:rPr kumimoji="0" lang="fa-I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0 Titr Bold" pitchFamily="2" charset="-78"/>
                        </a:rPr>
                        <a:t>استانداردهاي خدمات ايمن باليني مبتني بر شواهد</a:t>
                      </a:r>
                      <a:endParaRPr kumimoji="0" 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0 Titr Bold" pitchFamily="2" charset="-78"/>
                      </a:endParaRPr>
                    </a:p>
                    <a:p>
                      <a:pPr rtl="1"/>
                      <a:endParaRPr lang="fa-IR" sz="1400" dirty="0">
                        <a:cs typeface="0 Titr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400" b="1" dirty="0" smtClean="0">
                          <a:latin typeface="Calibri"/>
                          <a:ea typeface="Times New Roman"/>
                          <a:cs typeface="0 Titr Bold" pitchFamily="2" charset="-78"/>
                        </a:rPr>
                        <a:t>1.</a:t>
                      </a:r>
                      <a:r>
                        <a:rPr lang="en-US" sz="1400" b="1" dirty="0" smtClean="0">
                          <a:latin typeface="Calibri"/>
                          <a:ea typeface="Times New Roman"/>
                          <a:cs typeface="0 Titr Bold" pitchFamily="2" charset="-78"/>
                        </a:rPr>
                        <a:t>C</a:t>
                      </a:r>
                      <a:r>
                        <a:rPr lang="fa-IR" sz="1400" b="1" dirty="0" smtClean="0">
                          <a:latin typeface="Calibri"/>
                          <a:ea typeface="Times New Roman"/>
                          <a:cs typeface="0 Titr Bold" pitchFamily="2" charset="-78"/>
                        </a:rPr>
                        <a:t> بيمارستان داراي مدیریت ارشد اثربخش می باشد و ايمني بيمار را لحاظ  می نماید .</a:t>
                      </a:r>
                      <a:r>
                        <a:rPr lang="fa-IR" sz="1400" dirty="0" smtClean="0">
                          <a:latin typeface="Calibri"/>
                          <a:ea typeface="Times New Roman"/>
                          <a:cs typeface="0 Titr Bold" pitchFamily="2" charset="-78"/>
                        </a:rPr>
                        <a:t> </a:t>
                      </a:r>
                      <a:endParaRPr lang="en-US" sz="1400" dirty="0" smtClean="0">
                        <a:latin typeface="Calibri"/>
                        <a:ea typeface="Times New Roman"/>
                        <a:cs typeface="0 Titr Bold" pitchFamily="2" charset="-78"/>
                      </a:endParaRPr>
                    </a:p>
                    <a:p>
                      <a:pPr rtl="1"/>
                      <a:endParaRPr lang="fa-IR" sz="1400" dirty="0">
                        <a:cs typeface="0 Titr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a-IR" sz="1400" dirty="0">
                        <a:cs typeface="0 Titr Bold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latin typeface="Calibri"/>
                          <a:ea typeface="Times New Roman"/>
                          <a:cs typeface="0 Titr Bold" pitchFamily="2" charset="-78"/>
                        </a:rPr>
                        <a:t>1.2.5.</a:t>
                      </a:r>
                      <a:r>
                        <a:rPr lang="en-US" sz="1400" b="1" dirty="0">
                          <a:latin typeface="Calibri"/>
                          <a:ea typeface="Times New Roman"/>
                          <a:cs typeface="0 Titr Bold" pitchFamily="2" charset="-78"/>
                        </a:rPr>
                        <a:t>c</a:t>
                      </a:r>
                      <a:r>
                        <a:rPr lang="fa-IR" sz="1400" b="1" dirty="0">
                          <a:latin typeface="Calibri"/>
                          <a:ea typeface="Times New Roman"/>
                          <a:cs typeface="0 Titr Bold" pitchFamily="2" charset="-78"/>
                        </a:rPr>
                        <a:t> بيمارستان بمنظور شناسايي بيماران آسيب پذيراز جمله مددجویانی كه در معرض خطر افتادن ، ابتلاء به زخم فشاري ، خودكشي ، سوءتغذيه و عفونت مي باشند ؛ بيماران را غربالگري ودر راستاي كاهش خطر مداخله مي نمايد. </a:t>
                      </a:r>
                      <a:endParaRPr lang="en-US" sz="1400" dirty="0">
                        <a:latin typeface="Calibri"/>
                        <a:ea typeface="Times New Roman"/>
                        <a:cs typeface="0 Titr Bold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200" dirty="0">
                        <a:latin typeface="Calibri"/>
                        <a:ea typeface="Times New Roman"/>
                        <a:cs typeface="0 Titr Bold" pitchFamily="2" charset="-78"/>
                      </a:endParaRPr>
                    </a:p>
                  </a:txBody>
                  <a:tcPr marL="68580" marR="68580" marT="0" marB="0"/>
                </a:tc>
              </a:tr>
              <a:tr h="1154331">
                <a:tc>
                  <a:txBody>
                    <a:bodyPr/>
                    <a:lstStyle/>
                    <a:p>
                      <a:pPr rtl="1"/>
                      <a:endParaRPr lang="fa-IR" sz="1400">
                        <a:cs typeface="0 Titr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sz="1400">
                        <a:cs typeface="0 Titr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a-IR" sz="1400">
                        <a:cs typeface="0 Titr Bold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latin typeface="Calibri"/>
                          <a:ea typeface="Times New Roman"/>
                          <a:cs typeface="0 Titr Bold" pitchFamily="2" charset="-78"/>
                        </a:rPr>
                        <a:t>1.2.6</a:t>
                      </a:r>
                      <a:r>
                        <a:rPr lang="en-US" sz="1400" b="1" dirty="0">
                          <a:latin typeface="Calibri"/>
                          <a:ea typeface="Times New Roman"/>
                          <a:cs typeface="0 Titr Bold" pitchFamily="2" charset="-78"/>
                        </a:rPr>
                        <a:t>c</a:t>
                      </a:r>
                      <a:r>
                        <a:rPr lang="fa-IR" sz="1400" b="1" dirty="0">
                          <a:latin typeface="Calibri"/>
                          <a:ea typeface="Times New Roman"/>
                          <a:cs typeface="0 Titr Bold" pitchFamily="2" charset="-78"/>
                        </a:rPr>
                        <a:t> بيمارستان  ليست تأييد شده اختصارات واژه هاي پزشكي را حفظ و به صورت مستمر آن را روزآمد می نماید.</a:t>
                      </a:r>
                      <a:endParaRPr lang="en-US" sz="1400" dirty="0">
                        <a:latin typeface="Calibri"/>
                        <a:ea typeface="Times New Roman"/>
                        <a:cs typeface="0 Titr Bold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/>
                      <a:endParaRPr lang="fa-IR" sz="1200" dirty="0">
                        <a:cs typeface="0 Titr Bold" pitchFamily="2" charset="-78"/>
                      </a:endParaRPr>
                    </a:p>
                  </a:txBody>
                  <a:tcPr/>
                </a:tc>
              </a:tr>
              <a:tr h="1442913">
                <a:tc>
                  <a:txBody>
                    <a:bodyPr/>
                    <a:lstStyle/>
                    <a:p>
                      <a:pPr rtl="1"/>
                      <a:endParaRPr lang="fa-IR" sz="1400" dirty="0">
                        <a:cs typeface="0 Titr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sz="1400" dirty="0">
                        <a:cs typeface="0 Titr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a-IR" sz="1400" dirty="0">
                        <a:cs typeface="0 Titr Bold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latin typeface="Calibri"/>
                          <a:ea typeface="Times New Roman"/>
                          <a:cs typeface="0 Titr Bold" pitchFamily="2" charset="-78"/>
                        </a:rPr>
                        <a:t>1.2.7</a:t>
                      </a:r>
                      <a:r>
                        <a:rPr lang="en-US" sz="1400" b="1" dirty="0">
                          <a:latin typeface="Calibri"/>
                          <a:ea typeface="Times New Roman"/>
                          <a:cs typeface="0 Titr Bold" pitchFamily="2" charset="-78"/>
                        </a:rPr>
                        <a:t>c</a:t>
                      </a:r>
                      <a:r>
                        <a:rPr lang="fa-IR" sz="1400" b="1" dirty="0">
                          <a:latin typeface="Calibri"/>
                          <a:ea typeface="Times New Roman"/>
                          <a:cs typeface="0 Titr Bold" pitchFamily="2" charset="-78"/>
                        </a:rPr>
                        <a:t> بيمارستان اعلام نتايج تست هاي پاراكلينيكي و دستورات پزشك را به طريق شفاهي و تلفني محدود وممنوع نموده و در مواردي كه برقراري ارتباطات به طريق  شفاهي ضروري است ، از تكنيك " خواندن مجدد" مطالب بمنظور اطمينان از صحت شنيده ها استفاده مي نمايد .                                      </a:t>
                      </a:r>
                      <a:endParaRPr lang="en-US" sz="1400" dirty="0">
                        <a:latin typeface="Calibri"/>
                        <a:ea typeface="Times New Roman"/>
                        <a:cs typeface="0 Titr Bold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/>
                      <a:endParaRPr lang="fa-IR" sz="1200" dirty="0">
                        <a:cs typeface="0 Titr Bold" pitchFamily="2" charset="-78"/>
                      </a:endParaRPr>
                    </a:p>
                  </a:txBody>
                  <a:tcPr/>
                </a:tc>
              </a:tr>
              <a:tr h="1442913">
                <a:tc>
                  <a:txBody>
                    <a:bodyPr/>
                    <a:lstStyle/>
                    <a:p>
                      <a:pPr rtl="1"/>
                      <a:endParaRPr lang="fa-IR" sz="1400" dirty="0">
                        <a:cs typeface="0 Titr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sz="1400" dirty="0">
                        <a:cs typeface="0 Titr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a-IR" sz="1400" dirty="0">
                        <a:cs typeface="0 Titr Bold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latin typeface="Calibri"/>
                          <a:ea typeface="Times New Roman"/>
                          <a:cs typeface="0 Titr Bold" pitchFamily="2" charset="-78"/>
                        </a:rPr>
                        <a:t>1.2.8.</a:t>
                      </a:r>
                      <a:r>
                        <a:rPr lang="en-US" sz="1400" b="1" dirty="0">
                          <a:latin typeface="Calibri"/>
                          <a:ea typeface="Times New Roman"/>
                          <a:cs typeface="0 Titr Bold" pitchFamily="2" charset="-78"/>
                        </a:rPr>
                        <a:t>c</a:t>
                      </a:r>
                      <a:r>
                        <a:rPr lang="fa-IR" sz="1400" b="1" dirty="0">
                          <a:latin typeface="Calibri"/>
                          <a:ea typeface="Times New Roman"/>
                          <a:cs typeface="0 Titr Bold" pitchFamily="2" charset="-78"/>
                        </a:rPr>
                        <a:t> بيمارستان بمنظور تحويل و تحول كامل و ايمن بيماران بين تيم هاي درماني و مابين شيفت هاي مختلف داراي مکانیسم هاي اثربخشی</a:t>
                      </a:r>
                      <a:r>
                        <a:rPr lang="fa-IR" sz="14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0 Titr Bold" pitchFamily="2" charset="-78"/>
                        </a:rPr>
                        <a:t> </a:t>
                      </a:r>
                      <a:r>
                        <a:rPr lang="fa-IR" sz="1400" b="1" dirty="0">
                          <a:latin typeface="Calibri"/>
                          <a:ea typeface="Times New Roman"/>
                          <a:cs typeface="0 Titr Bold" pitchFamily="2" charset="-78"/>
                        </a:rPr>
                        <a:t>است .</a:t>
                      </a:r>
                      <a:endParaRPr lang="en-US" sz="1400" dirty="0">
                        <a:latin typeface="Calibri"/>
                        <a:ea typeface="Times New Roman"/>
                        <a:cs typeface="0 Titr Bold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/>
                      <a:endParaRPr lang="fa-IR" sz="1200" dirty="0">
                        <a:cs typeface="0 Titr Bold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 fontScale="90000"/>
          </a:bodyPr>
          <a:lstStyle/>
          <a:p>
            <a:r>
              <a:rPr lang="fa-IR" sz="2100" b="1" dirty="0" smtClean="0">
                <a:ea typeface="Times New Roman"/>
                <a:cs typeface="0 Titr Bold" pitchFamily="2" charset="-78"/>
              </a:rPr>
              <a:t>1.</a:t>
            </a:r>
            <a:r>
              <a:rPr lang="en-US" sz="2100" b="1" dirty="0" smtClean="0">
                <a:ea typeface="Times New Roman"/>
                <a:cs typeface="0 Titr Bold" pitchFamily="2" charset="-78"/>
              </a:rPr>
              <a:t>C</a:t>
            </a:r>
            <a:r>
              <a:rPr lang="fa-IR" sz="2100" b="1" dirty="0" smtClean="0">
                <a:ea typeface="Times New Roman"/>
                <a:cs typeface="0 Titr Bold" pitchFamily="2" charset="-78"/>
              </a:rPr>
              <a:t> : بيمارستان داراي مدیریت ارشد اثربخش می باشد و ايمني بيمار را لحاظ  می نماید </a:t>
            </a:r>
            <a:r>
              <a:rPr lang="fa-IR" sz="2400" b="1" dirty="0" smtClean="0">
                <a:ea typeface="Times New Roman"/>
                <a:cs typeface="0 Nazanin Bold" pitchFamily="2" charset="-78"/>
              </a:rPr>
              <a:t>. </a:t>
            </a:r>
            <a:r>
              <a:rPr lang="en-US" sz="2400" b="1" dirty="0" smtClean="0">
                <a:ea typeface="Times New Roman"/>
                <a:cs typeface="0 Nazanin Bold" pitchFamily="2" charset="-78"/>
              </a:rPr>
              <a:t/>
            </a:r>
            <a:br>
              <a:rPr lang="en-US" sz="2400" b="1" dirty="0" smtClean="0">
                <a:ea typeface="Times New Roman"/>
                <a:cs typeface="0 Nazanin Bold" pitchFamily="2" charset="-78"/>
              </a:rPr>
            </a:br>
            <a:endParaRPr lang="fa-IR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572140"/>
          </a:xfrm>
        </p:spPr>
        <p:txBody>
          <a:bodyPr>
            <a:normAutofit/>
          </a:bodyPr>
          <a:lstStyle/>
          <a:p>
            <a:r>
              <a:rPr lang="fa-IR" sz="2000" dirty="0" smtClean="0">
                <a:cs typeface="0 Nazanin Bold" pitchFamily="2" charset="-78"/>
              </a:rPr>
              <a:t>خط مشي تست هاي بحراني : آزمايشگاه – راديو لوژي ( </a:t>
            </a:r>
            <a:r>
              <a:rPr lang="en-US" sz="2000" dirty="0" smtClean="0">
                <a:cs typeface="0 Nazanin Bold" pitchFamily="2" charset="-78"/>
              </a:rPr>
              <a:t>value</a:t>
            </a:r>
            <a:r>
              <a:rPr lang="fa-IR" sz="2000" dirty="0" smtClean="0">
                <a:cs typeface="0 Nazanin Bold" pitchFamily="2" charset="-78"/>
              </a:rPr>
              <a:t> ها در كميته اي متشكل از پزشكان – توجه به مسئله </a:t>
            </a:r>
            <a:r>
              <a:rPr lang="en-US" sz="2000" dirty="0" smtClean="0">
                <a:cs typeface="0 Nazanin Bold" pitchFamily="2" charset="-78"/>
              </a:rPr>
              <a:t>Red back</a:t>
            </a:r>
            <a:r>
              <a:rPr lang="fa-IR" sz="2000" dirty="0" smtClean="0">
                <a:cs typeface="0 Nazanin Bold" pitchFamily="2" charset="-78"/>
              </a:rPr>
              <a:t> – مسئوليت ها )-بستري و سرپايي</a:t>
            </a:r>
          </a:p>
          <a:p>
            <a:r>
              <a:rPr lang="fa-IR" sz="2000" dirty="0" smtClean="0">
                <a:cs typeface="0 Nazanin Bold" pitchFamily="2" charset="-78"/>
              </a:rPr>
              <a:t>خط مشي تست هاي معوقه</a:t>
            </a:r>
          </a:p>
          <a:p>
            <a:r>
              <a:rPr lang="fa-IR" sz="2000" dirty="0" smtClean="0">
                <a:cs typeface="0 Nazanin Bold" pitchFamily="2" charset="-78"/>
              </a:rPr>
              <a:t>كميته دستور العمل هاي باليني و راهنماي خدمات باليني و اجراي آنها</a:t>
            </a:r>
          </a:p>
          <a:p>
            <a:r>
              <a:rPr lang="fa-IR" sz="2000" dirty="0" smtClean="0">
                <a:cs typeface="0 Nazanin Bold" pitchFamily="2" charset="-78"/>
              </a:rPr>
              <a:t>گايد لاين خط مشي و روش اجرايي داشته باشد ( 5 گايد لاين داخلي و 5 جراحي ) </a:t>
            </a:r>
          </a:p>
          <a:p>
            <a:r>
              <a:rPr lang="fa-IR" sz="2000" dirty="0" smtClean="0">
                <a:cs typeface="0 Nazanin Bold" pitchFamily="2" charset="-78"/>
              </a:rPr>
              <a:t>الگوريتم تاكي كاردي نصب</a:t>
            </a:r>
          </a:p>
          <a:p>
            <a:r>
              <a:rPr lang="fa-IR" sz="2000" dirty="0" smtClean="0">
                <a:cs typeface="0 Nazanin Bold" pitchFamily="2" charset="-78"/>
              </a:rPr>
              <a:t>تعيين معياراجراي گايد لاين (شاخص ) ارزيابي اثر بخشي </a:t>
            </a:r>
          </a:p>
          <a:p>
            <a:r>
              <a:rPr lang="fa-IR" sz="2000" dirty="0" smtClean="0">
                <a:cs typeface="0 Nazanin Bold" pitchFamily="2" charset="-78"/>
              </a:rPr>
              <a:t>آموزش راهنماي خدمات باليني به كاركنان</a:t>
            </a:r>
          </a:p>
          <a:p>
            <a:r>
              <a:rPr lang="fa-IR" sz="2000" dirty="0" smtClean="0">
                <a:cs typeface="0 Nazanin Bold" pitchFamily="2" charset="-78"/>
              </a:rPr>
              <a:t>ارزيابي اثر بخشي اجراي راهنماي خدمات باليني </a:t>
            </a:r>
          </a:p>
          <a:p>
            <a:r>
              <a:rPr lang="fa-IR" sz="2000" dirty="0" smtClean="0">
                <a:cs typeface="0 Nazanin Bold" pitchFamily="2" charset="-78"/>
              </a:rPr>
              <a:t>چك ليست و راهنما هاي جراحي ( جراحي ايمن )  ، آموزش به كاركنان و اجراي آن</a:t>
            </a:r>
          </a:p>
          <a:p>
            <a:r>
              <a:rPr lang="fa-IR" sz="2000" dirty="0" smtClean="0">
                <a:cs typeface="0 Nazanin Bold" pitchFamily="2" charset="-78"/>
              </a:rPr>
              <a:t>ارزيابي اثر بخشي اجراي راهنماي جراحي ايمن</a:t>
            </a:r>
          </a:p>
          <a:p>
            <a:r>
              <a:rPr lang="fa-IR" sz="2000" dirty="0" smtClean="0">
                <a:cs typeface="0 Nazanin Bold" pitchFamily="2" charset="-78"/>
              </a:rPr>
              <a:t>راهنماي پروسيجر هاي تهاجمي – آموزش كاركنان - ارزيابي اثر بخشي اجراي راهنماي فوق</a:t>
            </a:r>
          </a:p>
          <a:p>
            <a:r>
              <a:rPr lang="fa-IR" sz="2000" dirty="0" smtClean="0">
                <a:cs typeface="0 Nazanin Bold" pitchFamily="2" charset="-78"/>
              </a:rPr>
              <a:t>راهنماي كاهش شاخص هاي ايمني بيمار- آموزش كاركنان – گزارش -آناليز و اقدام اصلاحي</a:t>
            </a:r>
          </a:p>
          <a:p>
            <a:endParaRPr lang="fa-IR" sz="2000" dirty="0" smtClean="0">
              <a:cs typeface="0 Nazanin Bold" pitchFamily="2" charset="-78"/>
            </a:endParaRPr>
          </a:p>
          <a:p>
            <a:endParaRPr lang="fa-IR" sz="2000" dirty="0" smtClean="0">
              <a:cs typeface="0 Nazanin Bold" pitchFamily="2" charset="-78"/>
            </a:endParaRPr>
          </a:p>
          <a:p>
            <a:endParaRPr lang="fa-IR" sz="2000" dirty="0" smtClean="0">
              <a:cs typeface="0 Nazanin Bold" pitchFamily="2" charset="-78"/>
            </a:endParaRPr>
          </a:p>
          <a:p>
            <a:endParaRPr lang="fa-IR" sz="2000" dirty="0" smtClean="0">
              <a:cs typeface="0 Nazanin Bold" pitchFamily="2" charset="-78"/>
            </a:endParaRPr>
          </a:p>
          <a:p>
            <a:endParaRPr lang="fa-IR" sz="2000" dirty="0">
              <a:cs typeface="0 Nazanin Bold" pitchFamily="2" charset="-7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/>
          </a:bodyPr>
          <a:lstStyle/>
          <a:p>
            <a:pPr algn="ctr"/>
            <a:r>
              <a:rPr lang="fa-IR" sz="2000" b="1" dirty="0" smtClean="0">
                <a:ea typeface="Times New Roman"/>
                <a:cs typeface="0 Titr Bold" pitchFamily="2" charset="-78"/>
              </a:rPr>
              <a:t>1.</a:t>
            </a:r>
            <a:r>
              <a:rPr lang="en-US" sz="2000" b="1" dirty="0" smtClean="0">
                <a:ea typeface="Times New Roman"/>
                <a:cs typeface="0 Titr Bold" pitchFamily="2" charset="-78"/>
              </a:rPr>
              <a:t>C</a:t>
            </a:r>
            <a:r>
              <a:rPr lang="fa-IR" sz="2000" b="1" dirty="0" smtClean="0">
                <a:ea typeface="Times New Roman"/>
                <a:cs typeface="0 Titr Bold" pitchFamily="2" charset="-78"/>
              </a:rPr>
              <a:t> : بيمارستان داراي مدیریت ارشد اثربخش می باشد و ايمني بيمار را لحاظ  می نماید</a:t>
            </a:r>
            <a:endParaRPr lang="fa-IR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sz="2000" dirty="0" smtClean="0">
                <a:cs typeface="0 Nazanin Bold" pitchFamily="2" charset="-78"/>
              </a:rPr>
              <a:t>شناسايي بيماران آسيب پذير ( </a:t>
            </a:r>
            <a:r>
              <a:rPr lang="en-US" sz="2000" dirty="0" smtClean="0">
                <a:cs typeface="0 Nazanin Bold" pitchFamily="2" charset="-78"/>
              </a:rPr>
              <a:t>DVT</a:t>
            </a:r>
            <a:r>
              <a:rPr lang="fa-IR" sz="2000" dirty="0" smtClean="0">
                <a:cs typeface="0 Nazanin Bold" pitchFamily="2" charset="-78"/>
              </a:rPr>
              <a:t>  بايد خط مشي )</a:t>
            </a:r>
          </a:p>
          <a:p>
            <a:r>
              <a:rPr lang="fa-IR" sz="2000" dirty="0" smtClean="0">
                <a:cs typeface="0 Nazanin Bold" pitchFamily="2" charset="-78"/>
              </a:rPr>
              <a:t>ليست اختصارات واژه هاي پزشكي</a:t>
            </a:r>
          </a:p>
          <a:p>
            <a:r>
              <a:rPr lang="fa-IR" sz="2000" dirty="0" smtClean="0">
                <a:cs typeface="0 Nazanin Bold" pitchFamily="2" charset="-78"/>
              </a:rPr>
              <a:t>خط مشي و روش اجرايي كاهش دستورات شفاهي</a:t>
            </a:r>
          </a:p>
          <a:p>
            <a:r>
              <a:rPr lang="fa-IR" sz="2000" dirty="0" smtClean="0">
                <a:cs typeface="0 Nazanin Bold" pitchFamily="2" charset="-78"/>
              </a:rPr>
              <a:t>خط مشي و روش اجرايي </a:t>
            </a:r>
            <a:r>
              <a:rPr lang="en-US" sz="2000" dirty="0" smtClean="0">
                <a:cs typeface="0 Nazanin Bold" pitchFamily="2" charset="-78"/>
              </a:rPr>
              <a:t>Hand over </a:t>
            </a:r>
            <a:r>
              <a:rPr lang="fa-IR" sz="2000" dirty="0" smtClean="0">
                <a:cs typeface="0 Nazanin Bold" pitchFamily="2" charset="-78"/>
              </a:rPr>
              <a:t>- توجه به </a:t>
            </a:r>
            <a:r>
              <a:rPr lang="en-US" sz="2000" dirty="0" smtClean="0">
                <a:cs typeface="0 Nazanin Bold" pitchFamily="2" charset="-78"/>
              </a:rPr>
              <a:t>SABR</a:t>
            </a:r>
            <a:r>
              <a:rPr lang="fa-IR" sz="2000" dirty="0" smtClean="0">
                <a:cs typeface="0 Nazanin Bold" pitchFamily="2" charset="-78"/>
              </a:rPr>
              <a:t> : </a:t>
            </a:r>
            <a:endParaRPr lang="en-US" sz="2000" dirty="0" smtClean="0">
              <a:cs typeface="0 Nazanin Bold" pitchFamily="2" charset="-78"/>
            </a:endParaRPr>
          </a:p>
          <a:p>
            <a:r>
              <a:rPr lang="en-US" sz="2000" dirty="0" smtClean="0">
                <a:cs typeface="0 Nazanin Bold" pitchFamily="2" charset="-78"/>
              </a:rPr>
              <a:t>Situation-Background-Analysis-Recommendation  ) </a:t>
            </a:r>
            <a:r>
              <a:rPr lang="fa-IR" sz="2000" dirty="0" smtClean="0">
                <a:cs typeface="0 Nazanin Bold" pitchFamily="2" charset="-78"/>
              </a:rPr>
              <a:t>)</a:t>
            </a:r>
          </a:p>
          <a:p>
            <a:r>
              <a:rPr lang="fa-IR" sz="2000" dirty="0" smtClean="0">
                <a:cs typeface="0 Nazanin Bold" pitchFamily="2" charset="-78"/>
              </a:rPr>
              <a:t>مميزي باليني براي تعيين راهنما هاي باليني</a:t>
            </a:r>
          </a:p>
          <a:p>
            <a:r>
              <a:rPr lang="fa-IR" sz="2000" dirty="0" smtClean="0">
                <a:cs typeface="0 Nazanin Bold" pitchFamily="2" charset="-78"/>
              </a:rPr>
              <a:t>كميته مميزي</a:t>
            </a:r>
          </a:p>
          <a:p>
            <a:endParaRPr lang="fa-IR" sz="2000" dirty="0">
              <a:cs typeface="0 Nazanin Bold" pitchFamily="2" charset="-7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-4" y="0"/>
          <a:ext cx="9144004" cy="68580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100162"/>
                <a:gridCol w="1085842"/>
                <a:gridCol w="2043098"/>
                <a:gridCol w="2428858"/>
                <a:gridCol w="2486044"/>
              </a:tblGrid>
              <a:tr h="45585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800" b="1" dirty="0" smtClean="0">
                          <a:latin typeface="Calibri"/>
                          <a:ea typeface="Times New Roman"/>
                          <a:cs typeface="2  Nazanin" pitchFamily="2" charset="-78"/>
                        </a:rPr>
                        <a:t>حيطه اصلي</a:t>
                      </a:r>
                      <a:endParaRPr lang="en-US" sz="1800" b="1" dirty="0">
                        <a:latin typeface="Calibri"/>
                        <a:ea typeface="Times New Roman"/>
                        <a:cs typeface="2 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b="1" dirty="0" smtClean="0">
                          <a:latin typeface="Calibri"/>
                          <a:ea typeface="Times New Roman"/>
                          <a:cs typeface="2  Nazanin" pitchFamily="2" charset="-78"/>
                        </a:rPr>
                        <a:t>حیطه فرعی                        </a:t>
                      </a:r>
                      <a:endParaRPr lang="en-US" sz="1800" b="1" dirty="0" smtClean="0">
                        <a:latin typeface="Calibri"/>
                        <a:ea typeface="Times New Roman"/>
                        <a:cs typeface="2 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b="1" dirty="0" smtClean="0">
                          <a:cs typeface="2  Nazanin" pitchFamily="2" charset="-78"/>
                        </a:rPr>
                        <a:t>استاندارد حياتي</a:t>
                      </a:r>
                      <a:endParaRPr lang="fa-IR" sz="1800" b="1" dirty="0">
                        <a:cs typeface="2  Nazanin" pitchFamily="2" charset="-78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b="1" baseline="0" dirty="0" smtClean="0">
                          <a:solidFill>
                            <a:srgbClr val="0033CC"/>
                          </a:solidFill>
                          <a:cs typeface="2  Nazanin" pitchFamily="2" charset="-78"/>
                        </a:rPr>
                        <a:t>استاندارد محوري</a:t>
                      </a:r>
                      <a:endParaRPr lang="fa-IR" sz="1800" b="1" baseline="0" dirty="0">
                        <a:solidFill>
                          <a:srgbClr val="0033CC"/>
                        </a:solidFill>
                        <a:cs typeface="2  Nazanin" pitchFamily="2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800" b="1" baseline="0" dirty="0" smtClean="0">
                          <a:solidFill>
                            <a:srgbClr val="0000FF"/>
                          </a:solidFill>
                          <a:cs typeface="2  Nazanin" pitchFamily="2" charset="-78"/>
                        </a:rPr>
                        <a:t>استاندارد محوري</a:t>
                      </a:r>
                      <a:endParaRPr lang="fa-IR" sz="1800" b="1" baseline="0" dirty="0">
                        <a:solidFill>
                          <a:srgbClr val="0000FF"/>
                        </a:solidFill>
                        <a:cs typeface="2  Nazanin" pitchFamily="2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1426997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3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2  Nazanin" pitchFamily="2" charset="-78"/>
                        </a:rPr>
                        <a:t>حيطه</a:t>
                      </a:r>
                      <a:r>
                        <a:rPr kumimoji="0" lang="en-US" sz="13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2  Nazanin" pitchFamily="2" charset="-78"/>
                        </a:rPr>
                        <a:t> C</a:t>
                      </a:r>
                      <a:r>
                        <a:rPr kumimoji="0" lang="ar-SA" sz="13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2  Nazanin" pitchFamily="2" charset="-78"/>
                        </a:rPr>
                        <a:t>:</a:t>
                      </a:r>
                      <a:r>
                        <a:rPr kumimoji="0" lang="fa-IR" sz="13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2  Nazanin" pitchFamily="2" charset="-78"/>
                        </a:rPr>
                        <a:t> استانداردهاي خدمات ايمن باليني مبتني بر شواهد</a:t>
                      </a:r>
                      <a:endParaRPr kumimoji="0" lang="en-US" sz="13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2  Nazanin" pitchFamily="2" charset="-78"/>
                      </a:endParaRPr>
                    </a:p>
                    <a:p>
                      <a:pPr rtl="1"/>
                      <a:endParaRPr lang="fa-IR" sz="1300" b="1" dirty="0">
                        <a:cs typeface="2 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300" b="1" dirty="0" smtClean="0">
                          <a:latin typeface="Calibri"/>
                          <a:ea typeface="Times New Roman"/>
                          <a:cs typeface="2  Nazanin" pitchFamily="2" charset="-78"/>
                        </a:rPr>
                        <a:t>2</a:t>
                      </a:r>
                      <a:r>
                        <a:rPr lang="ar-SA" sz="1300" b="1" dirty="0" smtClean="0">
                          <a:latin typeface="Calibri"/>
                          <a:ea typeface="Times New Roman"/>
                          <a:cs typeface="2  Nazanin" pitchFamily="2" charset="-78"/>
                        </a:rPr>
                        <a:t>.</a:t>
                      </a:r>
                      <a:r>
                        <a:rPr lang="en-US" sz="1300" b="1" dirty="0" smtClean="0">
                          <a:latin typeface="Calibri"/>
                          <a:ea typeface="Times New Roman"/>
                          <a:cs typeface="2  Nazanin" pitchFamily="2" charset="-78"/>
                        </a:rPr>
                        <a:t>C</a:t>
                      </a:r>
                      <a:r>
                        <a:rPr lang="ar-SA" sz="1300" b="1" dirty="0" smtClean="0">
                          <a:latin typeface="Calibri"/>
                          <a:ea typeface="Times New Roman"/>
                          <a:cs typeface="2  Nazanin" pitchFamily="2" charset="-78"/>
                        </a:rPr>
                        <a:t> </a:t>
                      </a:r>
                      <a:r>
                        <a:rPr kumimoji="0" lang="fa-IR" sz="13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2  Nazanin" pitchFamily="2" charset="-78"/>
                        </a:rPr>
                        <a:t>سیستم کاهش عفونت هاي مکتسبه از مراقبت سلامت</a:t>
                      </a:r>
                      <a:endParaRPr lang="en-US" sz="1300" b="1" dirty="0" smtClean="0">
                        <a:latin typeface="Calibri"/>
                        <a:ea typeface="Times New Roman"/>
                        <a:cs typeface="2  Nazanin" pitchFamily="2" charset="-78"/>
                      </a:endParaRPr>
                    </a:p>
                    <a:p>
                      <a:pPr rtl="1"/>
                      <a:endParaRPr lang="fa-IR" sz="1300" b="1" dirty="0">
                        <a:cs typeface="2 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300" b="1" dirty="0">
                          <a:latin typeface="Calibri"/>
                          <a:ea typeface="Times New Roman"/>
                          <a:cs typeface="2  Nazanin" pitchFamily="2" charset="-78"/>
                        </a:rPr>
                        <a:t>2.1.1</a:t>
                      </a:r>
                      <a:r>
                        <a:rPr lang="en-US" sz="1300" b="1" dirty="0">
                          <a:latin typeface="Calibri"/>
                          <a:ea typeface="Times New Roman"/>
                          <a:cs typeface="2  Nazanin" pitchFamily="2" charset="-78"/>
                        </a:rPr>
                        <a:t>c</a:t>
                      </a:r>
                      <a:r>
                        <a:rPr lang="fa-IR" sz="1300" b="1" dirty="0">
                          <a:latin typeface="Calibri"/>
                          <a:ea typeface="Times New Roman"/>
                          <a:cs typeface="2  Nazanin" pitchFamily="2" charset="-78"/>
                        </a:rPr>
                        <a:t> بیمارستان دارای </a:t>
                      </a:r>
                      <a:r>
                        <a:rPr lang="fa-IR" sz="1300" b="1" dirty="0" smtClean="0">
                          <a:latin typeface="Calibri"/>
                          <a:ea typeface="Times New Roman"/>
                          <a:cs typeface="2  Nazanin" pitchFamily="2" charset="-78"/>
                        </a:rPr>
                        <a:t>برنامه پيشگيري </a:t>
                      </a:r>
                      <a:r>
                        <a:rPr lang="fa-IR" sz="1300" b="1" dirty="0">
                          <a:latin typeface="Calibri"/>
                          <a:ea typeface="Times New Roman"/>
                          <a:cs typeface="2  Nazanin" pitchFamily="2" charset="-78"/>
                        </a:rPr>
                        <a:t>و كنترل عفونت مشتمل بر چارت سازمانی ، برنامه عملیاتی ، راهنماهاي باليني ، و طرح راهنمای عملی مي باشد </a:t>
                      </a:r>
                      <a:endParaRPr lang="en-US" sz="1300" b="1" dirty="0">
                        <a:latin typeface="Calibri"/>
                        <a:ea typeface="Times New Roman"/>
                        <a:cs typeface="2 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300" b="1" dirty="0">
                          <a:latin typeface="Calibri"/>
                          <a:ea typeface="Times New Roman"/>
                          <a:cs typeface="2  Nazanin" pitchFamily="2" charset="-78"/>
                        </a:rPr>
                        <a:t>2.2.1</a:t>
                      </a:r>
                      <a:r>
                        <a:rPr lang="en-US" sz="1300" b="1" dirty="0">
                          <a:latin typeface="Calibri"/>
                          <a:ea typeface="Times New Roman"/>
                          <a:cs typeface="2  Nazanin" pitchFamily="2" charset="-78"/>
                        </a:rPr>
                        <a:t>c</a:t>
                      </a:r>
                      <a:r>
                        <a:rPr lang="fa-IR" sz="1300" b="1" dirty="0">
                          <a:latin typeface="Calibri"/>
                          <a:ea typeface="Times New Roman"/>
                          <a:cs typeface="2  Nazanin" pitchFamily="2" charset="-78"/>
                        </a:rPr>
                        <a:t> بيمارستان از راهنماهاي باليني معتبراز جمله راهنماهاي سازمان جهاني بهداشت جهت پيشگيري و كنترل عفونت  تبعيت مي نمايد.</a:t>
                      </a:r>
                      <a:endParaRPr lang="en-US" sz="1300" b="1" dirty="0">
                        <a:latin typeface="Calibri"/>
                        <a:ea typeface="Times New Roman"/>
                        <a:cs typeface="2 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300" b="1">
                          <a:latin typeface="Calibri"/>
                          <a:ea typeface="Times New Roman"/>
                          <a:cs typeface="2  Nazanin" pitchFamily="2" charset="-78"/>
                        </a:rPr>
                        <a:t>2.2.6</a:t>
                      </a:r>
                      <a:r>
                        <a:rPr lang="en-US" sz="1300" b="1" dirty="0">
                          <a:latin typeface="Calibri"/>
                          <a:ea typeface="Times New Roman"/>
                          <a:cs typeface="2  Nazanin" pitchFamily="2" charset="-78"/>
                        </a:rPr>
                        <a:t>c</a:t>
                      </a:r>
                      <a:r>
                        <a:rPr lang="fa-IR" sz="1300" b="1">
                          <a:latin typeface="Calibri"/>
                          <a:ea typeface="Times New Roman"/>
                          <a:cs typeface="2  Nazanin" pitchFamily="2" charset="-78"/>
                        </a:rPr>
                        <a:t> بيمارستان راهنماهاي باليني معتبراز جمله راهنماهاي باليني سازمان جهاني بهداشت را در زمينه بهداشت دست اجرا مي نمايد.</a:t>
                      </a:r>
                      <a:endParaRPr lang="en-US" sz="1300" b="1" dirty="0">
                        <a:latin typeface="Calibri"/>
                        <a:ea typeface="Times New Roman"/>
                        <a:cs typeface="2  Nazanin" pitchFamily="2" charset="-78"/>
                      </a:endParaRPr>
                    </a:p>
                  </a:txBody>
                  <a:tcPr marL="68580" marR="68580" marT="0" marB="0"/>
                </a:tc>
              </a:tr>
              <a:tr h="1287535">
                <a:tc>
                  <a:txBody>
                    <a:bodyPr/>
                    <a:lstStyle/>
                    <a:p>
                      <a:pPr rtl="1"/>
                      <a:endParaRPr lang="fa-IR" sz="1300" b="1">
                        <a:cs typeface="2 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sz="1300" b="1">
                        <a:cs typeface="2 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300" b="1" dirty="0">
                          <a:latin typeface="Calibri"/>
                          <a:ea typeface="Times New Roman"/>
                          <a:cs typeface="2  Nazanin" pitchFamily="2" charset="-78"/>
                        </a:rPr>
                        <a:t>2.1.2</a:t>
                      </a:r>
                      <a:r>
                        <a:rPr lang="en-US" sz="1300" b="1" dirty="0">
                          <a:latin typeface="Calibri"/>
                          <a:ea typeface="Times New Roman"/>
                          <a:cs typeface="2  Nazanin" pitchFamily="2" charset="-78"/>
                        </a:rPr>
                        <a:t>c</a:t>
                      </a:r>
                      <a:r>
                        <a:rPr lang="fa-IR" sz="1300" b="1" dirty="0">
                          <a:latin typeface="Calibri"/>
                          <a:ea typeface="Times New Roman"/>
                          <a:cs typeface="2  Nazanin" pitchFamily="2" charset="-78"/>
                        </a:rPr>
                        <a:t> بيمارستان تميزي ، ضد عفوني و استريليزاسيون مناسب كليه تجهيزات را با تأكيد خاص بر واحدها و بخشهای پر خطر تضمین مي نمايد. </a:t>
                      </a:r>
                      <a:endParaRPr lang="en-US" sz="1300" b="1" dirty="0">
                        <a:latin typeface="Calibri"/>
                        <a:ea typeface="Times New Roman"/>
                        <a:cs typeface="2 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300" b="1" dirty="0">
                          <a:latin typeface="Calibri"/>
                          <a:ea typeface="Times New Roman"/>
                          <a:cs typeface="2  Nazanin" pitchFamily="2" charset="-78"/>
                        </a:rPr>
                        <a:t>2.2.2.</a:t>
                      </a:r>
                      <a:r>
                        <a:rPr lang="en-US" sz="1300" b="1" dirty="0">
                          <a:latin typeface="Calibri"/>
                          <a:ea typeface="Times New Roman"/>
                          <a:cs typeface="2  Nazanin" pitchFamily="2" charset="-78"/>
                        </a:rPr>
                        <a:t>c</a:t>
                      </a:r>
                      <a:r>
                        <a:rPr lang="fa-IR" sz="1300" b="1" dirty="0">
                          <a:latin typeface="Calibri"/>
                          <a:ea typeface="Times New Roman"/>
                          <a:cs typeface="2  Nazanin" pitchFamily="2" charset="-78"/>
                        </a:rPr>
                        <a:t> بيمارستان وجود دائمي و صحت کاركرد تجهيزات و وسايل ضروري جهت پيشگيري و كنترل عفونت  را تضمین مي نمايد.</a:t>
                      </a:r>
                      <a:endParaRPr lang="en-US" sz="1300" b="1" dirty="0">
                        <a:latin typeface="Calibri"/>
                        <a:ea typeface="Times New Roman"/>
                        <a:cs typeface="2 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300" b="1" dirty="0">
                          <a:latin typeface="Calibri"/>
                          <a:ea typeface="Times New Roman"/>
                          <a:cs typeface="2  Nazanin" pitchFamily="2" charset="-78"/>
                        </a:rPr>
                        <a:t>2.2.7</a:t>
                      </a:r>
                      <a:r>
                        <a:rPr lang="en-US" sz="1300" b="1" dirty="0">
                          <a:latin typeface="Calibri"/>
                          <a:ea typeface="Times New Roman"/>
                          <a:cs typeface="2  Nazanin" pitchFamily="2" charset="-78"/>
                        </a:rPr>
                        <a:t>c</a:t>
                      </a:r>
                      <a:r>
                        <a:rPr lang="fa-IR" sz="1300" b="1" dirty="0">
                          <a:latin typeface="Calibri"/>
                          <a:ea typeface="Times New Roman"/>
                          <a:cs typeface="2  Nazanin" pitchFamily="2" charset="-78"/>
                        </a:rPr>
                        <a:t> ضروري است بمنظور شناسايي عفونت هاي كلونيزه شده و قابل انتقال كاركنان قبل از استخدام و بطور منظم پس از استخدام غربالگري شوند .                   </a:t>
                      </a:r>
                      <a:endParaRPr lang="en-US" sz="1300" b="1" dirty="0">
                        <a:latin typeface="Calibri"/>
                        <a:ea typeface="Times New Roman"/>
                        <a:cs typeface="2  Nazanin" pitchFamily="2" charset="-78"/>
                      </a:endParaRPr>
                    </a:p>
                  </a:txBody>
                  <a:tcPr marL="68580" marR="68580" marT="0" marB="0"/>
                </a:tc>
              </a:tr>
              <a:tr h="1381833">
                <a:tc>
                  <a:txBody>
                    <a:bodyPr/>
                    <a:lstStyle/>
                    <a:p>
                      <a:pPr rtl="1"/>
                      <a:endParaRPr lang="fa-IR" sz="1300" b="1" dirty="0">
                        <a:cs typeface="2 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sz="1300" b="1" dirty="0">
                        <a:cs typeface="2 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300" b="1" dirty="0">
                        <a:latin typeface="Calibri"/>
                        <a:ea typeface="Times New Roman"/>
                        <a:cs typeface="2 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300" b="1">
                          <a:latin typeface="Calibri"/>
                          <a:ea typeface="Times New Roman"/>
                          <a:cs typeface="2  Nazanin" pitchFamily="2" charset="-78"/>
                        </a:rPr>
                        <a:t>2.2.3</a:t>
                      </a:r>
                      <a:r>
                        <a:rPr lang="en-US" sz="1300" b="1" dirty="0">
                          <a:latin typeface="Calibri"/>
                          <a:ea typeface="Times New Roman"/>
                          <a:cs typeface="2  Nazanin" pitchFamily="2" charset="-78"/>
                        </a:rPr>
                        <a:t>c</a:t>
                      </a:r>
                      <a:r>
                        <a:rPr lang="fa-IR" sz="1300" b="1">
                          <a:latin typeface="Calibri"/>
                          <a:ea typeface="Times New Roman"/>
                          <a:cs typeface="2  Nazanin" pitchFamily="2" charset="-78"/>
                        </a:rPr>
                        <a:t> بيمارستان داراي سيستم پايش عفونت هاي مكتسبه از مراقبت سلامت مي باشد .</a:t>
                      </a:r>
                      <a:endParaRPr lang="en-US" sz="1300" b="1" dirty="0">
                        <a:latin typeface="Calibri"/>
                        <a:ea typeface="Times New Roman"/>
                        <a:cs typeface="2 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300" b="1" dirty="0">
                          <a:latin typeface="Calibri"/>
                          <a:ea typeface="Times New Roman"/>
                          <a:cs typeface="2  Nazanin" pitchFamily="2" charset="-78"/>
                        </a:rPr>
                        <a:t>2.2.8</a:t>
                      </a:r>
                      <a:r>
                        <a:rPr lang="en-US" sz="1200" b="1" dirty="0">
                          <a:latin typeface="Calibri"/>
                          <a:ea typeface="Times New Roman"/>
                          <a:cs typeface="2  Nazanin" pitchFamily="2" charset="-78"/>
                        </a:rPr>
                        <a:t>c</a:t>
                      </a:r>
                      <a:r>
                        <a:rPr lang="fa-IR" sz="1200" b="1" dirty="0">
                          <a:latin typeface="Calibri"/>
                          <a:ea typeface="Times New Roman"/>
                          <a:cs typeface="2  Nazanin" pitchFamily="2" charset="-78"/>
                        </a:rPr>
                        <a:t> بيمارستان جهت محافطت  از كاركنان ، ارائه کنندگان داوطلب خدمات و ملاقات كنندگان در قبال عفونت هاي مكتسبه از خدمات بهداشتي تمهیداتی از جمله واكسن هپاتيت "ب " ارائه مي نمايد.</a:t>
                      </a:r>
                      <a:endParaRPr lang="en-US" sz="1200" b="1" dirty="0">
                        <a:latin typeface="Calibri"/>
                        <a:ea typeface="Times New Roman"/>
                        <a:cs typeface="2  Nazanin" pitchFamily="2" charset="-78"/>
                      </a:endParaRPr>
                    </a:p>
                  </a:txBody>
                  <a:tcPr marL="68580" marR="68580" marT="0" marB="0"/>
                </a:tc>
              </a:tr>
              <a:tr h="1114774">
                <a:tc>
                  <a:txBody>
                    <a:bodyPr/>
                    <a:lstStyle/>
                    <a:p>
                      <a:pPr rtl="1"/>
                      <a:endParaRPr lang="fa-IR" sz="1300" b="1" dirty="0">
                        <a:cs typeface="2 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sz="1300" b="1" dirty="0">
                        <a:cs typeface="2 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300" b="1" dirty="0">
                        <a:latin typeface="Calibri"/>
                        <a:ea typeface="Times New Roman"/>
                        <a:cs typeface="2 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300" b="1">
                          <a:latin typeface="Calibri"/>
                          <a:ea typeface="Times New Roman"/>
                          <a:cs typeface="2  Nazanin" pitchFamily="2" charset="-78"/>
                        </a:rPr>
                        <a:t>2.2.3</a:t>
                      </a:r>
                      <a:r>
                        <a:rPr lang="en-US" sz="1300" b="1" dirty="0">
                          <a:latin typeface="Calibri"/>
                          <a:ea typeface="Times New Roman"/>
                          <a:cs typeface="2  Nazanin" pitchFamily="2" charset="-78"/>
                        </a:rPr>
                        <a:t>c</a:t>
                      </a:r>
                      <a:r>
                        <a:rPr lang="fa-IR" sz="1300" b="1">
                          <a:latin typeface="Calibri"/>
                          <a:ea typeface="Times New Roman"/>
                          <a:cs typeface="2  Nazanin" pitchFamily="2" charset="-78"/>
                        </a:rPr>
                        <a:t> بيمارستان داراي دستورالعمل های ايزولاسيون ، تعاريف و احتياطات عمومي كنترل و پيشگيري عفونت  فعال ودر حال اجرا است .</a:t>
                      </a:r>
                      <a:endParaRPr lang="en-US" sz="1300" b="1" dirty="0">
                        <a:latin typeface="Calibri"/>
                        <a:ea typeface="Times New Roman"/>
                        <a:cs typeface="2 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300" b="1" dirty="0">
                          <a:latin typeface="Calibri"/>
                          <a:ea typeface="Times New Roman"/>
                          <a:cs typeface="2  Nazanin" pitchFamily="2" charset="-78"/>
                        </a:rPr>
                        <a:t>2.2.9</a:t>
                      </a:r>
                      <a:r>
                        <a:rPr lang="en-US" sz="1300" b="1" dirty="0">
                          <a:latin typeface="Calibri"/>
                          <a:ea typeface="Times New Roman"/>
                          <a:cs typeface="2  Nazanin" pitchFamily="2" charset="-78"/>
                        </a:rPr>
                        <a:t>c</a:t>
                      </a:r>
                      <a:r>
                        <a:rPr lang="fa-IR" sz="1300" b="1" dirty="0">
                          <a:latin typeface="Calibri"/>
                          <a:ea typeface="Times New Roman"/>
                          <a:cs typeface="2  Nazanin" pitchFamily="2" charset="-78"/>
                        </a:rPr>
                        <a:t> بيمارستان جهت بستري و مدیریت درمان  بيماران  سیستم ها و روشهای های فعال اجرایی دارد.</a:t>
                      </a:r>
                      <a:endParaRPr lang="en-US" sz="1300" b="1" dirty="0">
                        <a:latin typeface="Calibri"/>
                        <a:ea typeface="Times New Roman"/>
                        <a:cs typeface="2  Nazanin" pitchFamily="2" charset="-78"/>
                      </a:endParaRPr>
                    </a:p>
                  </a:txBody>
                  <a:tcPr marL="68580" marR="68580" marT="0" marB="0"/>
                </a:tc>
              </a:tr>
              <a:tr h="1191011">
                <a:tc>
                  <a:txBody>
                    <a:bodyPr/>
                    <a:lstStyle/>
                    <a:p>
                      <a:pPr rtl="1"/>
                      <a:endParaRPr lang="fa-IR" sz="1300" b="1" dirty="0">
                        <a:cs typeface="2 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sz="1300" b="1" dirty="0">
                        <a:cs typeface="2 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300" b="1" dirty="0">
                        <a:latin typeface="Calibri"/>
                        <a:ea typeface="Times New Roman"/>
                        <a:cs typeface="2 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300" b="1" dirty="0">
                          <a:latin typeface="Calibri"/>
                          <a:ea typeface="Times New Roman"/>
                          <a:cs typeface="2  Nazanin" pitchFamily="2" charset="-78"/>
                        </a:rPr>
                        <a:t>2.2.5</a:t>
                      </a:r>
                      <a:r>
                        <a:rPr lang="en-US" sz="1300" b="1" dirty="0">
                          <a:latin typeface="Calibri"/>
                          <a:ea typeface="Times New Roman"/>
                          <a:cs typeface="2  Nazanin" pitchFamily="2" charset="-78"/>
                        </a:rPr>
                        <a:t>c</a:t>
                      </a:r>
                      <a:r>
                        <a:rPr lang="fa-IR" sz="1300" b="1" dirty="0">
                          <a:latin typeface="Calibri"/>
                          <a:ea typeface="Times New Roman"/>
                          <a:cs typeface="2  Nazanin" pitchFamily="2" charset="-78"/>
                        </a:rPr>
                        <a:t> بيمارستان  بمنظوركاهش مقاومت ميكروبي ، خط مشي  وروشها ی ا استفاده منطقي از آنتي بيوتيكها را اجرا می نماید.</a:t>
                      </a:r>
                      <a:endParaRPr lang="en-US" sz="1300" b="1" dirty="0">
                        <a:latin typeface="Calibri"/>
                        <a:ea typeface="Times New Roman"/>
                        <a:cs typeface="2 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/>
                      <a:endParaRPr lang="fa-IR" sz="1300" b="1" dirty="0">
                        <a:cs typeface="2  Nazanin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/>
          </a:bodyPr>
          <a:lstStyle/>
          <a:p>
            <a:pPr algn="ctr"/>
            <a:r>
              <a:rPr lang="fa-IR" sz="2400" dirty="0" smtClean="0">
                <a:ea typeface="Times New Roman"/>
                <a:cs typeface="0 Titr Bold" pitchFamily="2" charset="-78"/>
              </a:rPr>
              <a:t>2</a:t>
            </a:r>
            <a:r>
              <a:rPr lang="ar-SA" sz="2400" b="1" dirty="0" smtClean="0">
                <a:ea typeface="Times New Roman"/>
                <a:cs typeface="2  Nazanin" pitchFamily="2" charset="-78"/>
              </a:rPr>
              <a:t>.</a:t>
            </a:r>
            <a:r>
              <a:rPr lang="en-US" sz="2400" b="1" dirty="0" smtClean="0">
                <a:ea typeface="Times New Roman"/>
                <a:cs typeface="2  Nazanin" pitchFamily="2" charset="-78"/>
              </a:rPr>
              <a:t>C</a:t>
            </a:r>
            <a:r>
              <a:rPr lang="fa-IR" sz="2400" b="1" dirty="0" smtClean="0">
                <a:ea typeface="Times New Roman"/>
                <a:cs typeface="2  Nazanin" pitchFamily="2" charset="-78"/>
              </a:rPr>
              <a:t> :</a:t>
            </a:r>
            <a:r>
              <a:rPr lang="ar-SA" sz="2400" b="1" dirty="0" smtClean="0">
                <a:ea typeface="Times New Roman"/>
                <a:cs typeface="2  Nazanin" pitchFamily="2" charset="-78"/>
              </a:rPr>
              <a:t> </a:t>
            </a:r>
            <a:r>
              <a:rPr lang="fa-IR" sz="2400" b="1" dirty="0" smtClean="0">
                <a:solidFill>
                  <a:schemeClr val="dk1"/>
                </a:solidFill>
                <a:cs typeface="2  Nazanin" pitchFamily="2" charset="-78"/>
              </a:rPr>
              <a:t>سیستم کاهش عفونت هاي مکتسبه از مراقبت سلامت</a:t>
            </a:r>
            <a:r>
              <a:rPr lang="en-US" sz="2400" b="1" dirty="0" smtClean="0">
                <a:ea typeface="Times New Roman"/>
                <a:cs typeface="2  Nazanin" pitchFamily="2" charset="-78"/>
              </a:rPr>
              <a:t/>
            </a:r>
            <a:br>
              <a:rPr lang="en-US" sz="2400" b="1" dirty="0" smtClean="0">
                <a:ea typeface="Times New Roman"/>
                <a:cs typeface="2  Nazanin" pitchFamily="2" charset="-78"/>
              </a:rPr>
            </a:br>
            <a:endParaRPr lang="fa-IR" sz="2400" b="1" dirty="0">
              <a:cs typeface="2 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86412"/>
          </a:xfrm>
        </p:spPr>
        <p:txBody>
          <a:bodyPr>
            <a:normAutofit/>
          </a:bodyPr>
          <a:lstStyle/>
          <a:p>
            <a:r>
              <a:rPr lang="fa-IR" sz="2000" b="1" dirty="0" smtClean="0">
                <a:cs typeface="2  Nazanin" pitchFamily="2" charset="-78"/>
              </a:rPr>
              <a:t>ساختارسازماني – شرح وظايف ( رابطين كنترل عفونت بعنوان ساب چارت )</a:t>
            </a:r>
          </a:p>
          <a:p>
            <a:r>
              <a:rPr lang="fa-IR" sz="2000" b="1" dirty="0" smtClean="0">
                <a:cs typeface="2  Nazanin" pitchFamily="2" charset="-78"/>
              </a:rPr>
              <a:t>صورتجلسات</a:t>
            </a:r>
          </a:p>
          <a:p>
            <a:r>
              <a:rPr lang="fa-IR" sz="2000" b="1" dirty="0" smtClean="0">
                <a:cs typeface="2  Nazanin" pitchFamily="2" charset="-78"/>
              </a:rPr>
              <a:t>برنامه پيشگيري و كنترل عفونت</a:t>
            </a:r>
          </a:p>
          <a:p>
            <a:r>
              <a:rPr lang="fa-IR" sz="2000" b="1" dirty="0" smtClean="0">
                <a:cs typeface="2  Nazanin" pitchFamily="2" charset="-78"/>
              </a:rPr>
              <a:t>خط مشي و روش هاي اجرايي پيشگيري و كنترل عفونت( بخش هاي پر خطر)</a:t>
            </a:r>
          </a:p>
          <a:p>
            <a:r>
              <a:rPr lang="fa-IR" sz="2000" b="1" dirty="0" smtClean="0">
                <a:cs typeface="2  Nazanin" pitchFamily="2" charset="-78"/>
              </a:rPr>
              <a:t>راهنما هاي پيشگيري و كنترل عفونت</a:t>
            </a:r>
          </a:p>
          <a:p>
            <a:r>
              <a:rPr lang="fa-IR" sz="2000" b="1" dirty="0" smtClean="0">
                <a:cs typeface="2  Nazanin" pitchFamily="2" charset="-78"/>
              </a:rPr>
              <a:t>تضمين ضدعفوني و استريليزاسيون( خط مشي و روش اجرايي )</a:t>
            </a:r>
          </a:p>
          <a:p>
            <a:r>
              <a:rPr lang="fa-IR" sz="2000" b="1" dirty="0" smtClean="0">
                <a:cs typeface="2  Nazanin" pitchFamily="2" charset="-78"/>
              </a:rPr>
              <a:t>تضمين كار كرد تجهيزات و وسايل ضروري جهت پيشگيري و كنترل عفونت ( خط مشي و روش اجرايي )</a:t>
            </a:r>
          </a:p>
          <a:p>
            <a:r>
              <a:rPr lang="fa-IR" sz="2000" b="1" dirty="0" smtClean="0">
                <a:cs typeface="2  Nazanin" pitchFamily="2" charset="-78"/>
              </a:rPr>
              <a:t>نظام مراقبت عفونتها ي بيمارستاني</a:t>
            </a:r>
          </a:p>
          <a:p>
            <a:r>
              <a:rPr lang="fa-IR" sz="2000" b="1" dirty="0" smtClean="0">
                <a:cs typeface="2  Nazanin" pitchFamily="2" charset="-78"/>
              </a:rPr>
              <a:t>ايزولاسيون( خط مشي  و اجرا )</a:t>
            </a:r>
          </a:p>
          <a:p>
            <a:r>
              <a:rPr lang="fa-IR" sz="2000" b="1" dirty="0" smtClean="0">
                <a:cs typeface="2  Nazanin" pitchFamily="2" charset="-78"/>
              </a:rPr>
              <a:t>برنامه كاهش مقاومت آنتي بيوتيكي ( خط مشي و روش اجرايي )</a:t>
            </a:r>
          </a:p>
          <a:p>
            <a:r>
              <a:rPr lang="fa-IR" sz="2000" b="1" dirty="0" smtClean="0">
                <a:cs typeface="2  Nazanin" pitchFamily="2" charset="-78"/>
              </a:rPr>
              <a:t>بهداشت دست ( خط مشي ، دستورالعمل  و پايش )</a:t>
            </a:r>
          </a:p>
          <a:p>
            <a:r>
              <a:rPr lang="fa-IR" sz="2000" b="1" dirty="0" smtClean="0">
                <a:cs typeface="2  Nazanin" pitchFamily="2" charset="-78"/>
              </a:rPr>
              <a:t>پايش برنامه هاي پيشگيري و كنترل عفونت</a:t>
            </a:r>
          </a:p>
          <a:p>
            <a:endParaRPr lang="fa-IR" sz="2400" b="1" dirty="0">
              <a:cs typeface="2 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397</TotalTime>
  <Words>2201</Words>
  <Application>Microsoft Office PowerPoint</Application>
  <PresentationFormat>On-screen Show (4:3)</PresentationFormat>
  <Paragraphs>213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Flow</vt:lpstr>
      <vt:lpstr>Slide 1</vt:lpstr>
      <vt:lpstr>استانداردهاي ايمني بيمار</vt:lpstr>
      <vt:lpstr>Slide 3</vt:lpstr>
      <vt:lpstr>Slide 4</vt:lpstr>
      <vt:lpstr>Slide 5</vt:lpstr>
      <vt:lpstr>1.C : بيمارستان داراي مدیریت ارشد اثربخش می باشد و ايمني بيمار را لحاظ  می نماید .  </vt:lpstr>
      <vt:lpstr>1.C : بيمارستان داراي مدیریت ارشد اثربخش می باشد و ايمني بيمار را لحاظ  می نماید</vt:lpstr>
      <vt:lpstr>Slide 8</vt:lpstr>
      <vt:lpstr>2.C : سیستم کاهش عفونت هاي مکتسبه از مراقبت سلامت </vt:lpstr>
      <vt:lpstr>2.C : سیستم کاهش عفونت هاي مکتسبه از مراقبت سلامت </vt:lpstr>
      <vt:lpstr>Slide 11</vt:lpstr>
      <vt:lpstr>3.C  :ايمني خون و فرآورده هاي خوني </vt:lpstr>
      <vt:lpstr>Slide 13</vt:lpstr>
      <vt:lpstr>4.C : تزريقات و مصون سازي ايمن </vt:lpstr>
      <vt:lpstr>Slide 15</vt:lpstr>
      <vt:lpstr>5.C   سيستم داروئي بيمارستان ايمن  </vt:lpstr>
      <vt:lpstr>5.C   سيستم داروئي بيمارستان ايمن  </vt:lpstr>
      <vt:lpstr>Slide 18</vt:lpstr>
      <vt:lpstr>6C : سيستم مدارك پزشكي </vt:lpstr>
      <vt:lpstr>6C : سيستم مدارك پزشكي </vt:lpstr>
      <vt:lpstr>Slide 21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Sina</dc:creator>
  <cp:lastModifiedBy>MRT</cp:lastModifiedBy>
  <cp:revision>50</cp:revision>
  <dcterms:created xsi:type="dcterms:W3CDTF">2013-03-06T07:22:28Z</dcterms:created>
  <dcterms:modified xsi:type="dcterms:W3CDTF">2013-03-13T06:14:51Z</dcterms:modified>
</cp:coreProperties>
</file>